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handoutMasterIdLst>
    <p:handoutMasterId r:id="rId36"/>
  </p:handoutMasterIdLst>
  <p:sldIdLst>
    <p:sldId id="443" r:id="rId2"/>
    <p:sldId id="571" r:id="rId3"/>
    <p:sldId id="572" r:id="rId4"/>
    <p:sldId id="573" r:id="rId5"/>
    <p:sldId id="574" r:id="rId6"/>
    <p:sldId id="575" r:id="rId7"/>
    <p:sldId id="576" r:id="rId8"/>
    <p:sldId id="577" r:id="rId9"/>
    <p:sldId id="578" r:id="rId10"/>
    <p:sldId id="579" r:id="rId11"/>
    <p:sldId id="580" r:id="rId12"/>
    <p:sldId id="444" r:id="rId13"/>
    <p:sldId id="445" r:id="rId14"/>
    <p:sldId id="446" r:id="rId15"/>
    <p:sldId id="448" r:id="rId16"/>
    <p:sldId id="449" r:id="rId17"/>
    <p:sldId id="452" r:id="rId18"/>
    <p:sldId id="450" r:id="rId19"/>
    <p:sldId id="518" r:id="rId20"/>
    <p:sldId id="570" r:id="rId21"/>
    <p:sldId id="451" r:id="rId22"/>
    <p:sldId id="549" r:id="rId23"/>
    <p:sldId id="389" r:id="rId24"/>
    <p:sldId id="581" r:id="rId25"/>
    <p:sldId id="439" r:id="rId26"/>
    <p:sldId id="530" r:id="rId27"/>
    <p:sldId id="582" r:id="rId28"/>
    <p:sldId id="583" r:id="rId29"/>
    <p:sldId id="536" r:id="rId30"/>
    <p:sldId id="387" r:id="rId31"/>
    <p:sldId id="531" r:id="rId32"/>
    <p:sldId id="390" r:id="rId33"/>
    <p:sldId id="523"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en Isaacs (US - NC)" initials="KI(-N"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615" autoAdjust="0"/>
    <p:restoredTop sz="50419" autoAdjust="0"/>
  </p:normalViewPr>
  <p:slideViewPr>
    <p:cSldViewPr>
      <p:cViewPr>
        <p:scale>
          <a:sx n="55" d="100"/>
          <a:sy n="55" d="100"/>
        </p:scale>
        <p:origin x="-1314" y="-72"/>
      </p:cViewPr>
      <p:guideLst>
        <p:guide orient="horz" pos="2160"/>
        <p:guide pos="2880"/>
      </p:guideLst>
    </p:cSldViewPr>
  </p:slideViewPr>
  <p:outlineViewPr>
    <p:cViewPr>
      <p:scale>
        <a:sx n="33" d="100"/>
        <a:sy n="33" d="100"/>
      </p:scale>
      <p:origin x="114" y="5952"/>
    </p:cViewPr>
  </p:outlineViewPr>
  <p:notesTextViewPr>
    <p:cViewPr>
      <p:scale>
        <a:sx n="1" d="1"/>
        <a:sy n="1" d="1"/>
      </p:scale>
      <p:origin x="0" y="0"/>
    </p:cViewPr>
  </p:notesTextViewPr>
  <p:sorterViewPr>
    <p:cViewPr>
      <p:scale>
        <a:sx n="66" d="100"/>
        <a:sy n="66" d="100"/>
      </p:scale>
      <p:origin x="0" y="8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7D9A879-DC38-4849-A4E3-4192A42720F0}" type="datetimeFigureOut">
              <a:rPr lang="en-US" smtClean="0"/>
              <a:pPr/>
              <a:t>1/2/2013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E4A43B6-A606-4ECE-A07A-4E5EF64797A8}" type="slidenum">
              <a:rPr lang="en-US" smtClean="0"/>
              <a:pPr/>
              <a:t>‹#›</a:t>
            </a:fld>
            <a:endParaRPr lang="en-US" dirty="0"/>
          </a:p>
        </p:txBody>
      </p:sp>
    </p:spTree>
    <p:extLst>
      <p:ext uri="{BB962C8B-B14F-4D97-AF65-F5344CB8AC3E}">
        <p14:creationId xmlns:p14="http://schemas.microsoft.com/office/powerpoint/2010/main" val="3660103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82EA680-CC7A-45E5-ACE4-37C4BD1A3771}" type="datetimeFigureOut">
              <a:rPr lang="en-US" smtClean="0"/>
              <a:pPr/>
              <a:t>1/2/2013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43EBE4B-BA55-4903-88A2-F431D3BED5CA}" type="slidenum">
              <a:rPr lang="en-US" smtClean="0"/>
              <a:pPr/>
              <a:t>‹#›</a:t>
            </a:fld>
            <a:endParaRPr lang="en-US" dirty="0"/>
          </a:p>
        </p:txBody>
      </p:sp>
    </p:spTree>
    <p:extLst>
      <p:ext uri="{BB962C8B-B14F-4D97-AF65-F5344CB8AC3E}">
        <p14:creationId xmlns:p14="http://schemas.microsoft.com/office/powerpoint/2010/main" val="2544835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3FB3CAFC-F7C0-4882-9DC3-EC690EA1BFAD}" type="slidenum">
              <a:rPr lang="en-US" smtClean="0">
                <a:latin typeface="Arial" charset="0"/>
              </a:rPr>
              <a:pPr/>
              <a:t>1</a:t>
            </a:fld>
            <a:endParaRPr lang="en-US" dirty="0" smtClean="0">
              <a:latin typeface="Arial" charset="0"/>
            </a:endParaRPr>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baseline="0" dirty="0" smtClean="0"/>
              <a:t>Training Binder Section = Study Product</a:t>
            </a:r>
          </a:p>
          <a:p>
            <a:endParaRPr lang="en-US" baseline="0" dirty="0" smtClean="0"/>
          </a:p>
          <a:p>
            <a:r>
              <a:rPr lang="en-US" b="1" baseline="0" dirty="0" smtClean="0"/>
              <a:t>Objectives</a:t>
            </a:r>
            <a:r>
              <a:rPr lang="en-US" baseline="0" dirty="0" smtClean="0"/>
              <a:t>:</a:t>
            </a:r>
          </a:p>
          <a:p>
            <a:pPr marL="171450" indent="-171450">
              <a:buFont typeface="Arial" pitchFamily="34" charset="0"/>
              <a:buChar char="•"/>
            </a:pPr>
            <a:r>
              <a:rPr lang="en-US" dirty="0" smtClean="0"/>
              <a:t>Understanding product returns and study product accountability tracking procedures</a:t>
            </a:r>
          </a:p>
          <a:p>
            <a:pPr marL="171450" indent="-171450">
              <a:buFont typeface="Arial" pitchFamily="34" charset="0"/>
              <a:buChar char="•"/>
            </a:pPr>
            <a:r>
              <a:rPr lang="en-US" dirty="0" smtClean="0"/>
              <a:t>Understand the used ring collection and destruction practices that take place in the clinic</a:t>
            </a:r>
          </a:p>
          <a:p>
            <a:pPr marL="171450" indent="-171450">
              <a:buFont typeface="Arial" pitchFamily="34" charset="0"/>
              <a:buChar char="•"/>
            </a:pPr>
            <a:r>
              <a:rPr lang="en-US" dirty="0" smtClean="0"/>
              <a:t>Understanding the product resupply process at follow-up </a:t>
            </a:r>
          </a:p>
          <a:p>
            <a:pPr marL="628650" lvl="1" indent="-171450">
              <a:buFont typeface="Arial" pitchFamily="34" charset="0"/>
              <a:buChar char="•"/>
            </a:pPr>
            <a:r>
              <a:rPr lang="en-US" dirty="0" smtClean="0"/>
              <a:t>Include minimum required procedures to dispense study product in the event of a missed/split visit</a:t>
            </a:r>
          </a:p>
          <a:p>
            <a:pPr marL="628650" lvl="1" indent="-171450">
              <a:buFont typeface="Arial" pitchFamily="34" charset="0"/>
              <a:buChar char="•"/>
            </a:pPr>
            <a:r>
              <a:rPr lang="en-US" dirty="0" smtClean="0"/>
              <a:t>Understand the options available for resupplying product; particularly in the event of a  visit that is late in the visit window, split visits, and missed visits. </a:t>
            </a:r>
          </a:p>
          <a:p>
            <a:pPr marL="171450" indent="-171450">
              <a:buFont typeface="Arial" pitchFamily="34" charset="0"/>
              <a:buChar char="•"/>
            </a:pPr>
            <a:r>
              <a:rPr lang="en-US" dirty="0" smtClean="0"/>
              <a:t>Understand the procedures for product holds/discontinuations/retrievals documentation. This will include return of used ring for destruction or to lab or unused back to pharmacy.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74F1FF-ACBB-4EF9-9CE5-66CFC472BFAD}"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20B6E942-8AA6-41B0-910E-3D14CFACD6D7}" type="slidenum">
              <a:rPr lang="en-US" smtClean="0"/>
              <a:pPr/>
              <a:t>12</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clinic is responsible for documenting the final fate of the ring.  This is either sent to the lab, placed in a container for destruction, or if unused, sent to the pharmacy for quarantine. Regardless, the final step must be documented on the Clinic Study Product Accountability Log.</a:t>
            </a: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CACE053A-AF16-4598-A7A3-74B4581232B9}" type="slidenum">
              <a:rPr lang="en-US" smtClean="0"/>
              <a:pPr/>
              <a:t>13</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log must remain in the clinic and is used to document providing a ring to the participant as well as the return of that ring.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Focusing on the return portion of the log, the first step is to complete the RETURNED section of the Clinic Accountability log.  The information the must be completed includes the date the ring is returned/removed, visit code, # rings returned to the pharmacy if UNUSED, # used rings returned, # used rings stored for lab, date the ring sent to lab, # rings placed in destruction container and the container code. In order to complete the product destruction container code, sites will need to determine (in their SOP) how they want to code the containers.  The used rings will need to be place in a container that will be destroyed.  The final columns include clinic staff initials and a place for comments if applicable.</a:t>
            </a:r>
          </a:p>
          <a:p>
            <a:endParaRPr lang="en-US" dirty="0" smtClean="0"/>
          </a:p>
          <a:p>
            <a:r>
              <a:rPr lang="en-US" dirty="0" smtClean="0"/>
              <a:t>This log can be modified</a:t>
            </a:r>
            <a:r>
              <a:rPr lang="en-US" baseline="0" dirty="0" smtClean="0"/>
              <a:t> to be site specific, must contain the key information and be reviewed by MTN regulatory before implementing use.</a:t>
            </a:r>
            <a:endParaRPr lang="en-US" dirty="0" smtClean="0"/>
          </a:p>
          <a:p>
            <a:endParaRPr lang="en-US" dirty="0"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EFCA5F0D-3083-40CA-8E9D-5493DE6B017B}" type="slidenum">
              <a:rPr lang="en-US" smtClean="0"/>
              <a:pPr/>
              <a:t>14</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This is the Clinic Study Product Accountability Log Cover page.  This page is completed whenever a destruction container is destroyed in the manner outlined n the sites SOP.  At that time the destruction Container Code is recorded with the date of destruction, any relevant comments and staff initials.  The site should receive a document verify the destruction of the container which should be placed in the sites ASPIRE regulatory file.</a:t>
            </a: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C1D1DE36-734D-4F5A-9641-7D334A792476}" type="slidenum">
              <a:rPr lang="en-US" smtClean="0"/>
              <a:pPr/>
              <a:t>15</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321 in the binders</a:t>
            </a:r>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16</a:t>
            </a:fld>
            <a:endParaRPr lang="en-US" dirty="0"/>
          </a:p>
        </p:txBody>
      </p:sp>
    </p:spTree>
    <p:extLst>
      <p:ext uri="{BB962C8B-B14F-4D97-AF65-F5344CB8AC3E}">
        <p14:creationId xmlns:p14="http://schemas.microsoft.com/office/powerpoint/2010/main" val="3056491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This is what the entire form looks like but the next few slides will focus on specific sections.</a:t>
            </a:r>
          </a:p>
          <a:p>
            <a:endParaRPr lang="en-US" dirty="0" smtClean="0"/>
          </a:p>
          <a:p>
            <a:r>
              <a:rPr lang="en-US" dirty="0" smtClean="0"/>
              <a:t>This</a:t>
            </a:r>
            <a:r>
              <a:rPr lang="en-US" baseline="0" dirty="0" smtClean="0"/>
              <a:t> request slip is in the study product section of the binder- page 321. </a:t>
            </a:r>
            <a:endParaRPr lang="en-US" dirty="0" smtClean="0"/>
          </a:p>
          <a:p>
            <a:endParaRPr lang="en-US" dirty="0"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B3A9AE02-53D6-4BAF-A8FB-1675EF1A1179}" type="slidenum">
              <a:rPr lang="en-US" smtClean="0"/>
              <a:pPr/>
              <a:t>17</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18</a:t>
            </a:fld>
            <a:endParaRPr lang="en-US" dirty="0"/>
          </a:p>
        </p:txBody>
      </p:sp>
    </p:spTree>
    <p:extLst>
      <p:ext uri="{BB962C8B-B14F-4D97-AF65-F5344CB8AC3E}">
        <p14:creationId xmlns:p14="http://schemas.microsoft.com/office/powerpoint/2010/main" val="4037003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19</a:t>
            </a:fld>
            <a:endParaRPr lang="en-US" dirty="0"/>
          </a:p>
        </p:txBody>
      </p:sp>
    </p:spTree>
    <p:extLst>
      <p:ext uri="{BB962C8B-B14F-4D97-AF65-F5344CB8AC3E}">
        <p14:creationId xmlns:p14="http://schemas.microsoft.com/office/powerpoint/2010/main" val="557882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20</a:t>
            </a:fld>
            <a:endParaRPr lang="en-US" dirty="0"/>
          </a:p>
        </p:txBody>
      </p:sp>
    </p:spTree>
    <p:extLst>
      <p:ext uri="{BB962C8B-B14F-4D97-AF65-F5344CB8AC3E}">
        <p14:creationId xmlns:p14="http://schemas.microsoft.com/office/powerpoint/2010/main" val="557882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2</a:t>
            </a:fld>
            <a:endParaRPr lang="en-US" dirty="0"/>
          </a:p>
        </p:txBody>
      </p:sp>
    </p:spTree>
    <p:extLst>
      <p:ext uri="{BB962C8B-B14F-4D97-AF65-F5344CB8AC3E}">
        <p14:creationId xmlns:p14="http://schemas.microsoft.com/office/powerpoint/2010/main" val="4096557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21</a:t>
            </a:fld>
            <a:endParaRPr lang="en-US" dirty="0"/>
          </a:p>
        </p:txBody>
      </p:sp>
    </p:spTree>
    <p:extLst>
      <p:ext uri="{BB962C8B-B14F-4D97-AF65-F5344CB8AC3E}">
        <p14:creationId xmlns:p14="http://schemas.microsoft.com/office/powerpoint/2010/main" val="4096557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74F1FF-ACBB-4EF9-9CE5-66CFC472BFAD}" type="slidenum">
              <a:rPr lang="en-US" smtClean="0"/>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Typical Use: </a:t>
            </a:r>
            <a:r>
              <a:rPr lang="en-US" sz="1200" b="0" kern="1200" dirty="0" smtClean="0">
                <a:solidFill>
                  <a:schemeClr val="tx1"/>
                </a:solidFill>
                <a:effectLst/>
                <a:latin typeface="+mn-lt"/>
                <a:ea typeface="+mn-ea"/>
                <a:cs typeface="+mn-cs"/>
              </a:rPr>
              <a:t>The ring is</a:t>
            </a:r>
            <a:r>
              <a:rPr lang="en-US" sz="1200" b="0" kern="1200" baseline="0" dirty="0" smtClean="0">
                <a:solidFill>
                  <a:schemeClr val="tx1"/>
                </a:solidFill>
                <a:effectLst/>
                <a:latin typeface="+mn-lt"/>
                <a:ea typeface="+mn-ea"/>
                <a:cs typeface="+mn-cs"/>
              </a:rPr>
              <a:t> designed to be worn for about 4 weeks consecutively, replaced at each study follow-up visit.  With regular visit attendance, this will be the typical use pattern for participants.  Occasionally, participants may not make their target visit date, or they may miss a visit – so lets spend some time discussing ring use in these situations.  </a:t>
            </a:r>
          </a:p>
          <a:p>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Participants should be counseled to refrain from removing the ring until the next scheduled visit (approximately 28 days).</a:t>
            </a:r>
            <a:r>
              <a:rPr lang="en-US" sz="120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The ring should be replaced after 35 days. This guidance is due to concerns of adequate drug concentration and is not based on safety concerns.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Sites must consider this when developing visit scheduling and tracking systems.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23</a:t>
            </a:fld>
            <a:endParaRPr lang="en-US" dirty="0"/>
          </a:p>
        </p:txBody>
      </p:sp>
    </p:spTree>
    <p:extLst>
      <p:ext uri="{BB962C8B-B14F-4D97-AF65-F5344CB8AC3E}">
        <p14:creationId xmlns:p14="http://schemas.microsoft.com/office/powerpoint/2010/main" val="1260612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While conducting all visit procedures for each scheduled visit is ideal, it is acknowledged that this might not always be possible. At a minimum, all of the following procedures must be conducted in order to dispense study product.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Highlight rationale</a:t>
            </a:r>
            <a:r>
              <a:rPr lang="en-US" b="1" baseline="0" dirty="0" smtClean="0"/>
              <a:t> during these next few slides = Priority is Ring Coverage/Providing the opportunity for high adherence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Knowing this set of minimal procedures is important for understanding options for ring provision at interim visits, split visits, or off-site visits to deliver a ring.  Highlight the rationale behind the pregnancy/HIV testing being within 60 days, and how this is based in the allowance that per the IoR discretion they can provide up to one additional ring (2 with MO approval).</a:t>
            </a:r>
            <a:endParaRPr lang="en-US" b="0"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24</a:t>
            </a:fld>
            <a:endParaRPr lang="en-US" dirty="0"/>
          </a:p>
        </p:txBody>
      </p:sp>
    </p:spTree>
    <p:extLst>
      <p:ext uri="{BB962C8B-B14F-4D97-AF65-F5344CB8AC3E}">
        <p14:creationId xmlns:p14="http://schemas.microsoft.com/office/powerpoint/2010/main" val="11128117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 protocol</a:t>
            </a:r>
            <a:r>
              <a:rPr lang="en-US" baseline="0" dirty="0" smtClean="0"/>
              <a:t> section 6.4.2 the IoR may dispense an additional ring (in other words, 2 total rings) if the participant is unable to attend her next scheduled visit.</a:t>
            </a:r>
          </a:p>
          <a:p>
            <a:endParaRPr lang="en-US" baseline="0" dirty="0" smtClean="0"/>
          </a:p>
          <a:p>
            <a:r>
              <a:rPr lang="en-US" baseline="0" dirty="0" smtClean="0"/>
              <a:t>This slide illustrates how dispensing 2 rings in advance is equivalent to delivering her an additional ring off-site between visits.  This is the rationale as to why the safety testing is not required for ring delivery/dispensation if it has been completed within 60 days time.</a:t>
            </a:r>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25</a:t>
            </a:fld>
            <a:endParaRPr lang="en-US" dirty="0"/>
          </a:p>
        </p:txBody>
      </p:sp>
    </p:spTree>
    <p:extLst>
      <p:ext uri="{BB962C8B-B14F-4D97-AF65-F5344CB8AC3E}">
        <p14:creationId xmlns:p14="http://schemas.microsoft.com/office/powerpoint/2010/main" val="31402847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Target</a:t>
            </a:r>
            <a:r>
              <a:rPr lang="en-US" sz="1200" kern="1200" baseline="0" dirty="0" smtClean="0">
                <a:solidFill>
                  <a:schemeClr val="tx1"/>
                </a:solidFill>
                <a:effectLst/>
                <a:latin typeface="+mn-lt"/>
                <a:ea typeface="+mn-ea"/>
                <a:cs typeface="+mn-cs"/>
              </a:rPr>
              <a:t> Visit Window = 28 days</a:t>
            </a:r>
          </a:p>
          <a:p>
            <a:r>
              <a:rPr lang="en-US" sz="1200" kern="1200" baseline="0" dirty="0" smtClean="0">
                <a:solidFill>
                  <a:schemeClr val="tx1"/>
                </a:solidFill>
                <a:effectLst/>
                <a:latin typeface="+mn-lt"/>
                <a:ea typeface="+mn-ea"/>
                <a:cs typeface="+mn-cs"/>
              </a:rPr>
              <a:t>Typical Ring Use Duration = 28 days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Visits should be scheduled every 28 days to the extent possible.</a:t>
            </a:r>
            <a:r>
              <a:rPr lang="en-US" sz="1200" kern="1200" baseline="0" dirty="0" smtClean="0">
                <a:solidFill>
                  <a:schemeClr val="tx1"/>
                </a:solidFill>
                <a:effectLst/>
                <a:latin typeface="+mn-lt"/>
                <a:ea typeface="+mn-ea"/>
                <a:cs typeface="+mn-cs"/>
              </a:rPr>
              <a:t> If the next possible visit date is more than a week after this 28 day target date, </a:t>
            </a:r>
            <a:r>
              <a:rPr lang="en-US" sz="1200" kern="1200" dirty="0" smtClean="0">
                <a:solidFill>
                  <a:schemeClr val="tx1"/>
                </a:solidFill>
                <a:effectLst/>
                <a:latin typeface="+mn-lt"/>
                <a:ea typeface="+mn-ea"/>
                <a:cs typeface="+mn-cs"/>
              </a:rPr>
              <a:t>one of the following options should be pursued to ensure appropriate ring coverage between visits: (next slide)</a:t>
            </a:r>
          </a:p>
        </p:txBody>
      </p:sp>
      <p:sp>
        <p:nvSpPr>
          <p:cNvPr id="4" name="Slide Number Placeholder 3"/>
          <p:cNvSpPr>
            <a:spLocks noGrp="1"/>
          </p:cNvSpPr>
          <p:nvPr>
            <p:ph type="sldNum" sz="quarter" idx="10"/>
          </p:nvPr>
        </p:nvSpPr>
        <p:spPr/>
        <p:txBody>
          <a:bodyPr/>
          <a:lstStyle/>
          <a:p>
            <a:fld id="{D43EBE4B-BA55-4903-88A2-F431D3BED5CA}" type="slidenum">
              <a:rPr lang="en-US" smtClean="0"/>
              <a:pPr/>
              <a:t>27</a:t>
            </a:fld>
            <a:endParaRPr lang="en-US" dirty="0"/>
          </a:p>
        </p:txBody>
      </p:sp>
    </p:spTree>
    <p:extLst>
      <p:ext uri="{BB962C8B-B14F-4D97-AF65-F5344CB8AC3E}">
        <p14:creationId xmlns:p14="http://schemas.microsoft.com/office/powerpoint/2010/main" val="33294799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43EBE4B-BA55-4903-88A2-F431D3BED5CA}" type="slidenum">
              <a:rPr lang="en-US" smtClean="0"/>
              <a:pPr/>
              <a:t>28</a:t>
            </a:fld>
            <a:endParaRPr lang="en-US" dirty="0"/>
          </a:p>
        </p:txBody>
      </p:sp>
    </p:spTree>
    <p:extLst>
      <p:ext uri="{BB962C8B-B14F-4D97-AF65-F5344CB8AC3E}">
        <p14:creationId xmlns:p14="http://schemas.microsoft.com/office/powerpoint/2010/main" val="24717781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pPr lvl="1"/>
            <a:endParaRPr lang="en-US" sz="1200" kern="1200" baseline="0" dirty="0" smtClean="0">
              <a:solidFill>
                <a:schemeClr val="tx1"/>
              </a:solidFill>
              <a:effectLst/>
              <a:latin typeface="+mn-lt"/>
              <a:ea typeface="+mn-ea"/>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cases where follow-up visit procedures are split across more than one day, every effort should be made to complete HIV testing, pregnancy testing, all other safety evaluations required for product dispensation (as listed in Section 9.6), and product dispensation on the </a:t>
            </a:r>
            <a:r>
              <a:rPr lang="en-US" sz="1200" b="1" kern="1200" dirty="0" smtClean="0">
                <a:solidFill>
                  <a:schemeClr val="tx1"/>
                </a:solidFill>
                <a:effectLst/>
                <a:latin typeface="+mn-lt"/>
                <a:ea typeface="+mn-ea"/>
                <a:cs typeface="+mn-cs"/>
              </a:rPr>
              <a:t>first day</a:t>
            </a:r>
            <a:r>
              <a:rPr lang="en-US" sz="1200" kern="1200" dirty="0" smtClean="0">
                <a:solidFill>
                  <a:schemeClr val="tx1"/>
                </a:solidFill>
                <a:effectLst/>
                <a:latin typeface="+mn-lt"/>
                <a:ea typeface="+mn-ea"/>
                <a:cs typeface="+mn-cs"/>
              </a:rPr>
              <a:t> of the split visit. If safety testing cannot be performed, the IoR or designee should determine if a new ring should be provided to the participant at that visit. </a:t>
            </a:r>
          </a:p>
          <a:p>
            <a:endParaRPr lang="en-US" dirty="0" smtClean="0"/>
          </a:p>
        </p:txBody>
      </p:sp>
      <p:sp>
        <p:nvSpPr>
          <p:cNvPr id="4" name="Slide Number Placeholder 3"/>
          <p:cNvSpPr>
            <a:spLocks noGrp="1"/>
          </p:cNvSpPr>
          <p:nvPr>
            <p:ph type="sldNum" sz="quarter" idx="10"/>
          </p:nvPr>
        </p:nvSpPr>
        <p:spPr/>
        <p:txBody>
          <a:bodyPr/>
          <a:lstStyle/>
          <a:p>
            <a:fld id="{D43EBE4B-BA55-4903-88A2-F431D3BED5CA}" type="slidenum">
              <a:rPr lang="en-US" smtClean="0"/>
              <a:pPr/>
              <a:t>30</a:t>
            </a:fld>
            <a:endParaRPr lang="en-US" dirty="0"/>
          </a:p>
        </p:txBody>
      </p:sp>
    </p:spTree>
    <p:extLst>
      <p:ext uri="{BB962C8B-B14F-4D97-AF65-F5344CB8AC3E}">
        <p14:creationId xmlns:p14="http://schemas.microsoft.com/office/powerpoint/2010/main" val="33926977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Leave current VR in place.</a:t>
            </a:r>
            <a:r>
              <a:rPr lang="en-US" dirty="0" smtClean="0"/>
              <a:t>  Depending on when she can return to complete the visit and how long her current ring has been in place, the IoR/designee may decide the best option is to leave current VR in place until the time she can return.</a:t>
            </a:r>
          </a:p>
          <a:p>
            <a:endParaRPr lang="en-US" dirty="0" smtClean="0"/>
          </a:p>
          <a:p>
            <a:r>
              <a:rPr lang="en-US" dirty="0" smtClean="0"/>
              <a:t>If safety testing has been done at previous visit, </a:t>
            </a:r>
            <a:r>
              <a:rPr lang="en-US" b="1" dirty="0" smtClean="0"/>
              <a:t>the IoR/Designee may decide to supply new VR at their discretion </a:t>
            </a:r>
            <a:r>
              <a:rPr lang="en-US" dirty="0" smtClean="0"/>
              <a:t>(highlight allowance in the protocol to supply up to one extra VR, and how this is no different than if she had anticipated a “planned missed visit” at her previous visit).</a:t>
            </a:r>
          </a:p>
          <a:p>
            <a:endParaRPr lang="en-US" dirty="0" smtClean="0"/>
          </a:p>
          <a:p>
            <a:r>
              <a:rPr lang="en-US" dirty="0" smtClean="0"/>
              <a:t>If the safety testing cannot be done, and has not been done at the previous visit, </a:t>
            </a:r>
            <a:r>
              <a:rPr lang="en-US" b="1" dirty="0" smtClean="0"/>
              <a:t>she may need to leave without a VR </a:t>
            </a:r>
            <a:r>
              <a:rPr lang="en-US" dirty="0" smtClean="0"/>
              <a:t>(if current is nearing 35 days of use).  In these cases, effort should be made to bring participant in to complete the split visit ASAP, or other options for ensuring ring coverage should be pursued (i.e. conduct safety testing and resupply of VR at an off-site visit) </a:t>
            </a:r>
            <a:endParaRPr lang="en-US"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31</a:t>
            </a:fld>
            <a:endParaRPr lang="en-US" dirty="0"/>
          </a:p>
        </p:txBody>
      </p:sp>
    </p:spTree>
    <p:extLst>
      <p:ext uri="{BB962C8B-B14F-4D97-AF65-F5344CB8AC3E}">
        <p14:creationId xmlns:p14="http://schemas.microsoft.com/office/powerpoint/2010/main" val="1331821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spcBef>
                <a:spcPts val="0"/>
              </a:spcBef>
              <a:spcAft>
                <a:spcPts val="0"/>
              </a:spcAft>
            </a:pPr>
            <a:r>
              <a:rPr lang="en-US" sz="1200" dirty="0" smtClean="0">
                <a:solidFill>
                  <a:srgbClr val="000000"/>
                </a:solidFill>
                <a:effectLst/>
                <a:latin typeface="Times New Roman"/>
                <a:ea typeface="Times New Roman"/>
              </a:rPr>
              <a:t>If</a:t>
            </a:r>
            <a:r>
              <a:rPr lang="en-US" sz="1200" baseline="0" dirty="0" smtClean="0">
                <a:solidFill>
                  <a:srgbClr val="000000"/>
                </a:solidFill>
                <a:effectLst/>
                <a:latin typeface="Times New Roman"/>
                <a:ea typeface="Times New Roman"/>
              </a:rPr>
              <a:t> a scheduled visit is </a:t>
            </a:r>
            <a:r>
              <a:rPr lang="en-US" sz="1200" dirty="0" smtClean="0">
                <a:solidFill>
                  <a:srgbClr val="000000"/>
                </a:solidFill>
                <a:effectLst/>
                <a:latin typeface="Times New Roman"/>
                <a:ea typeface="Times New Roman"/>
              </a:rPr>
              <a:t>missed, staff members should assess the amount of time that has passed since the participant was last dispensed a VR and whether she has an extra VR at home or not. The IoR or designee should determine next steps. </a:t>
            </a:r>
          </a:p>
          <a:p>
            <a:pPr marL="457200" marR="0">
              <a:spcBef>
                <a:spcPts val="0"/>
              </a:spcBef>
              <a:spcAft>
                <a:spcPts val="0"/>
              </a:spcAft>
            </a:pPr>
            <a:endParaRPr lang="en-US" sz="1400" dirty="0" smtClean="0">
              <a:effectLst/>
              <a:latin typeface="Times New Roman"/>
              <a:ea typeface="Times New Roman"/>
            </a:endParaRPr>
          </a:p>
          <a:p>
            <a:pPr marL="0" marR="0" lvl="0" indent="0">
              <a:spcBef>
                <a:spcPts val="0"/>
              </a:spcBef>
              <a:spcAft>
                <a:spcPts val="0"/>
              </a:spcAft>
              <a:buFont typeface="+mj-lt"/>
              <a:buNone/>
            </a:pPr>
            <a:r>
              <a:rPr lang="en-US" sz="1200" dirty="0" smtClean="0">
                <a:solidFill>
                  <a:srgbClr val="000000"/>
                </a:solidFill>
                <a:effectLst/>
                <a:latin typeface="Times New Roman"/>
                <a:ea typeface="Times New Roman"/>
                <a:cs typeface="Times New Roman"/>
              </a:rPr>
              <a:t>+/-</a:t>
            </a:r>
            <a:r>
              <a:rPr lang="en-US" sz="1200" baseline="0" dirty="0" smtClean="0">
                <a:solidFill>
                  <a:srgbClr val="000000"/>
                </a:solidFill>
                <a:effectLst/>
                <a:latin typeface="Times New Roman"/>
                <a:ea typeface="Times New Roman"/>
                <a:cs typeface="Times New Roman"/>
              </a:rPr>
              <a:t> </a:t>
            </a:r>
            <a:r>
              <a:rPr lang="en-US" sz="1200" dirty="0" smtClean="0">
                <a:solidFill>
                  <a:srgbClr val="000000"/>
                </a:solidFill>
                <a:effectLst/>
                <a:latin typeface="Times New Roman"/>
                <a:ea typeface="Times New Roman"/>
                <a:cs typeface="Times New Roman"/>
              </a:rPr>
              <a:t>Safety testing </a:t>
            </a:r>
            <a:r>
              <a:rPr lang="en-US" sz="1200" dirty="0" smtClean="0">
                <a:solidFill>
                  <a:srgbClr val="000000"/>
                </a:solidFill>
                <a:effectLst/>
                <a:latin typeface="Times New Roman"/>
                <a:ea typeface="Times New Roman"/>
                <a:cs typeface="Times New Roman"/>
                <a:sym typeface="Wingdings" pitchFamily="2" charset="2"/>
              </a:rPr>
              <a:t></a:t>
            </a:r>
            <a:r>
              <a:rPr lang="en-US" sz="1200" dirty="0" smtClean="0">
                <a:solidFill>
                  <a:srgbClr val="000000"/>
                </a:solidFill>
                <a:effectLst/>
                <a:latin typeface="Times New Roman"/>
                <a:ea typeface="Times New Roman"/>
                <a:cs typeface="Times New Roman"/>
              </a:rPr>
              <a:t> must be provided prior to VR dispensation unless the criteria outlined previously apply (had in last 60</a:t>
            </a:r>
            <a:r>
              <a:rPr lang="en-US" sz="1200" baseline="0" dirty="0" smtClean="0">
                <a:solidFill>
                  <a:srgbClr val="000000"/>
                </a:solidFill>
                <a:effectLst/>
                <a:latin typeface="Times New Roman"/>
                <a:ea typeface="Times New Roman"/>
                <a:cs typeface="Times New Roman"/>
              </a:rPr>
              <a:t> days)</a:t>
            </a:r>
            <a:r>
              <a:rPr lang="en-US" sz="1200" dirty="0" smtClean="0">
                <a:solidFill>
                  <a:srgbClr val="000000"/>
                </a:solidFill>
                <a:effectLst/>
                <a:latin typeface="Times New Roman"/>
                <a:ea typeface="Times New Roman"/>
                <a:cs typeface="Times New Roman"/>
              </a:rPr>
              <a:t>.</a:t>
            </a:r>
            <a:endParaRPr lang="en-US" sz="1400" dirty="0" smtClean="0">
              <a:effectLst/>
              <a:latin typeface="Times New Roman"/>
              <a:ea typeface="Times New Roman"/>
              <a:cs typeface="Times New Roman"/>
            </a:endParaRPr>
          </a:p>
          <a:p>
            <a:pPr marL="0" marR="0">
              <a:spcBef>
                <a:spcPts val="0"/>
              </a:spcBef>
              <a:spcAft>
                <a:spcPts val="0"/>
              </a:spcAft>
            </a:pPr>
            <a:r>
              <a:rPr lang="en-US" sz="1200" dirty="0" smtClean="0">
                <a:solidFill>
                  <a:srgbClr val="000000"/>
                </a:solidFill>
                <a:effectLst/>
                <a:latin typeface="Times New Roman"/>
                <a:ea typeface="Times New Roman"/>
              </a:rPr>
              <a:t> </a:t>
            </a:r>
            <a:endParaRPr lang="en-US" sz="1400" dirty="0" smtClean="0">
              <a:effectLst/>
              <a:latin typeface="Times New Roman"/>
              <a:ea typeface="Times New Roman"/>
            </a:endParaRPr>
          </a:p>
          <a:p>
            <a:pPr marL="0" marR="0" lvl="0" indent="0">
              <a:spcBef>
                <a:spcPts val="0"/>
              </a:spcBef>
              <a:spcAft>
                <a:spcPts val="0"/>
              </a:spcAft>
              <a:buFont typeface="+mj-lt"/>
              <a:buNone/>
            </a:pPr>
            <a:r>
              <a:rPr lang="en-US" sz="1200" b="1" dirty="0" smtClean="0">
                <a:solidFill>
                  <a:srgbClr val="000000"/>
                </a:solidFill>
                <a:effectLst/>
                <a:latin typeface="Times New Roman"/>
                <a:ea typeface="Times New Roman"/>
                <a:cs typeface="Times New Roman"/>
              </a:rPr>
              <a:t>Note:</a:t>
            </a:r>
            <a:r>
              <a:rPr lang="en-US" sz="1200" baseline="0" dirty="0" smtClean="0">
                <a:solidFill>
                  <a:srgbClr val="000000"/>
                </a:solidFill>
                <a:effectLst/>
                <a:latin typeface="Times New Roman"/>
                <a:ea typeface="Times New Roman"/>
                <a:cs typeface="Times New Roman"/>
              </a:rPr>
              <a:t> </a:t>
            </a:r>
            <a:r>
              <a:rPr lang="en-US" sz="1200" dirty="0" smtClean="0">
                <a:solidFill>
                  <a:srgbClr val="000000"/>
                </a:solidFill>
                <a:effectLst/>
                <a:latin typeface="Times New Roman"/>
                <a:ea typeface="Times New Roman"/>
                <a:cs typeface="Times New Roman"/>
              </a:rPr>
              <a:t>If a VR is provided at an interim visit (either off-site or in-clinic), a new ring should still be provided at her next regularly scheduled clinic visit to ensure that the amount of time the VR can be used for is still on schedule with her regular clinic visit schedule.</a:t>
            </a:r>
            <a:endParaRPr lang="en-US" sz="1400" dirty="0" smtClean="0">
              <a:effectLst/>
              <a:latin typeface="Times New Roman"/>
              <a:ea typeface="Times New Roman"/>
              <a:cs typeface="Times New Roman"/>
            </a:endParaRPr>
          </a:p>
          <a:p>
            <a:pPr marL="0" marR="0">
              <a:spcBef>
                <a:spcPts val="0"/>
              </a:spcBef>
              <a:spcAft>
                <a:spcPts val="0"/>
              </a:spcAft>
            </a:pPr>
            <a:r>
              <a:rPr lang="en-US" sz="1200" dirty="0" smtClean="0">
                <a:solidFill>
                  <a:srgbClr val="000000"/>
                </a:solidFill>
                <a:effectLst/>
                <a:latin typeface="Times New Roman"/>
                <a:ea typeface="Times New Roman"/>
              </a:rPr>
              <a:t> </a:t>
            </a:r>
            <a:endParaRPr lang="en-US" sz="1400" dirty="0" smtClean="0">
              <a:effectLst/>
              <a:latin typeface="Times New Roman"/>
              <a:ea typeface="Times New Roman"/>
            </a:endParaRPr>
          </a:p>
        </p:txBody>
      </p:sp>
      <p:sp>
        <p:nvSpPr>
          <p:cNvPr id="4" name="Slide Number Placeholder 3"/>
          <p:cNvSpPr>
            <a:spLocks noGrp="1"/>
          </p:cNvSpPr>
          <p:nvPr>
            <p:ph type="sldNum" sz="quarter" idx="10"/>
          </p:nvPr>
        </p:nvSpPr>
        <p:spPr/>
        <p:txBody>
          <a:bodyPr/>
          <a:lstStyle/>
          <a:p>
            <a:fld id="{D43EBE4B-BA55-4903-88A2-F431D3BED5CA}" type="slidenum">
              <a:rPr lang="en-US" smtClean="0"/>
              <a:pPr/>
              <a:t>32</a:t>
            </a:fld>
            <a:endParaRPr lang="en-US" dirty="0"/>
          </a:p>
        </p:txBody>
      </p:sp>
    </p:spTree>
    <p:extLst>
      <p:ext uri="{BB962C8B-B14F-4D97-AF65-F5344CB8AC3E}">
        <p14:creationId xmlns:p14="http://schemas.microsoft.com/office/powerpoint/2010/main" val="33926977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pPr lvl="1"/>
            <a:endParaRPr lang="en-US" sz="1200" kern="1200" baseline="0" dirty="0" smtClean="0">
              <a:solidFill>
                <a:schemeClr val="tx1"/>
              </a:solidFill>
              <a:effectLst/>
              <a:latin typeface="+mn-lt"/>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4</a:t>
            </a:fld>
            <a:endParaRPr lang="en-US" dirty="0"/>
          </a:p>
        </p:txBody>
      </p:sp>
    </p:spTree>
    <p:extLst>
      <p:ext uri="{BB962C8B-B14F-4D97-AF65-F5344CB8AC3E}">
        <p14:creationId xmlns:p14="http://schemas.microsoft.com/office/powerpoint/2010/main" val="1469988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5</a:t>
            </a:fld>
            <a:endParaRPr lang="en-US" dirty="0"/>
          </a:p>
        </p:txBody>
      </p:sp>
    </p:spTree>
    <p:extLst>
      <p:ext uri="{BB962C8B-B14F-4D97-AF65-F5344CB8AC3E}">
        <p14:creationId xmlns:p14="http://schemas.microsoft.com/office/powerpoint/2010/main" val="84972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74F1FF-ACBB-4EF9-9CE5-66CFC472BFAD}"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74F1FF-ACBB-4EF9-9CE5-66CFC472BFAD}"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74F1FF-ACBB-4EF9-9CE5-66CFC472BFAD}"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74F1FF-ACBB-4EF9-9CE5-66CFC472BFAD}"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182B4ADE-9B5B-45FE-9555-9A59C1C7D43E}"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68248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8A6440BD-BAC0-4711-BF61-E6968EEB9378}"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5450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F5344AAC-E422-46A1-A53D-7508B0CF55DF}"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45200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E324899-96F6-43A7-8BE5-C757009198B2}"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67993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3FCC4B42-625D-4C4F-889C-D308A4DDD70D}"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02453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p>
            <a:pPr>
              <a:defRPr/>
            </a:pPr>
            <a:fld id="{5D0BC6B2-D524-4E0E-9C51-42EC4A90535B}"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1738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solidFill>
                <a:srgbClr val="000000"/>
              </a:solidFill>
            </a:endParaRPr>
          </a:p>
        </p:txBody>
      </p:sp>
      <p:sp>
        <p:nvSpPr>
          <p:cNvPr id="8" name="Footer Placeholder 7"/>
          <p:cNvSpPr>
            <a:spLocks noGrp="1"/>
          </p:cNvSpPr>
          <p:nvPr>
            <p:ph type="ftr" sz="quarter" idx="11"/>
          </p:nvPr>
        </p:nvSpPr>
        <p:spPr/>
        <p:txBody>
          <a:bodyPr/>
          <a:lstStyle/>
          <a:p>
            <a:pPr>
              <a:defRPr/>
            </a:pPr>
            <a:endParaRPr lang="en-US" dirty="0">
              <a:solidFill>
                <a:srgbClr val="000000"/>
              </a:solidFill>
            </a:endParaRPr>
          </a:p>
        </p:txBody>
      </p:sp>
      <p:sp>
        <p:nvSpPr>
          <p:cNvPr id="9" name="Slide Number Placeholder 8"/>
          <p:cNvSpPr>
            <a:spLocks noGrp="1"/>
          </p:cNvSpPr>
          <p:nvPr>
            <p:ph type="sldNum" sz="quarter" idx="12"/>
          </p:nvPr>
        </p:nvSpPr>
        <p:spPr/>
        <p:txBody>
          <a:bodyPr/>
          <a:lstStyle/>
          <a:p>
            <a:pPr>
              <a:defRPr/>
            </a:pPr>
            <a:fld id="{F74C4191-22D9-424B-9C0E-A9CCF072299A}"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896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solidFill>
                <a:srgbClr val="000000"/>
              </a:solidFill>
            </a:endParaRPr>
          </a:p>
        </p:txBody>
      </p:sp>
      <p:sp>
        <p:nvSpPr>
          <p:cNvPr id="4" name="Footer Placeholder 3"/>
          <p:cNvSpPr>
            <a:spLocks noGrp="1"/>
          </p:cNvSpPr>
          <p:nvPr>
            <p:ph type="ftr" sz="quarter" idx="11"/>
          </p:nvPr>
        </p:nvSpPr>
        <p:spPr/>
        <p:txBody>
          <a:bodyPr/>
          <a:lstStyle/>
          <a:p>
            <a:pPr>
              <a:defRPr/>
            </a:pP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fld id="{6C60ADC9-8333-4248-8FFB-1FF99A12D969}"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97998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solidFill>
                <a:srgbClr val="000000"/>
              </a:solidFill>
            </a:endParaRPr>
          </a:p>
        </p:txBody>
      </p:sp>
      <p:sp>
        <p:nvSpPr>
          <p:cNvPr id="3" name="Footer Placeholder 2"/>
          <p:cNvSpPr>
            <a:spLocks noGrp="1"/>
          </p:cNvSpPr>
          <p:nvPr>
            <p:ph type="ftr" sz="quarter" idx="11"/>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801584B7-01B4-4A51-83F5-CBC29138CCAD}"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03785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p>
            <a:pPr>
              <a:defRPr/>
            </a:pPr>
            <a:fld id="{5C62A13A-81E7-446A-AE48-0E0E10F93311}"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44900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p>
            <a:pPr>
              <a:defRPr/>
            </a:pPr>
            <a:fld id="{C3566AE6-28FA-43CB-9D14-3F568E6F47B2}"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60450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dirty="0">
              <a:solidFill>
                <a:srgbClr val="000000"/>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dirty="0">
              <a:solidFill>
                <a:srgbClr val="000000"/>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8DB2B9B8-1331-4CB0-B60D-F54DDFF36877}"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6619595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ctrTitle"/>
          </p:nvPr>
        </p:nvSpPr>
        <p:spPr>
          <a:xfrm>
            <a:off x="685800" y="1752600"/>
            <a:ext cx="7696200" cy="1905000"/>
          </a:xfrm>
        </p:spPr>
        <p:txBody>
          <a:bodyPr>
            <a:normAutofit fontScale="90000"/>
          </a:bodyPr>
          <a:lstStyle/>
          <a:p>
            <a:pPr algn="ctr" eaLnBrk="1" hangingPunct="1">
              <a:defRPr/>
            </a:pPr>
            <a:r>
              <a:rPr lang="en-US" sz="6000" b="1" dirty="0" smtClean="0">
                <a:solidFill>
                  <a:schemeClr val="tx1"/>
                </a:solidFill>
              </a:rPr>
              <a:t>ASPIRE TRAINING</a:t>
            </a:r>
            <a:br>
              <a:rPr lang="en-US" sz="6000" b="1" dirty="0" smtClean="0">
                <a:solidFill>
                  <a:schemeClr val="tx1"/>
                </a:solidFill>
              </a:rPr>
            </a:br>
            <a:r>
              <a:rPr lang="en-US" b="1" dirty="0" smtClean="0">
                <a:solidFill>
                  <a:schemeClr val="tx1"/>
                </a:solidFill>
              </a:rPr>
              <a:t/>
            </a:r>
            <a:br>
              <a:rPr lang="en-US" b="1" dirty="0" smtClean="0">
                <a:solidFill>
                  <a:schemeClr val="tx1"/>
                </a:solidFill>
              </a:rPr>
            </a:br>
            <a:r>
              <a:rPr lang="en-US" sz="3500" b="1" dirty="0" smtClean="0"/>
              <a:t>Study Product </a:t>
            </a:r>
            <a:br>
              <a:rPr lang="en-US" sz="3500" b="1" dirty="0" smtClean="0"/>
            </a:br>
            <a:r>
              <a:rPr lang="en-US" sz="3500" b="1" dirty="0" smtClean="0"/>
              <a:t>Considerations &amp; Accountability</a:t>
            </a:r>
            <a:br>
              <a:rPr lang="en-US" sz="3500" b="1" dirty="0" smtClean="0"/>
            </a:br>
            <a:r>
              <a:rPr lang="en-US" sz="3500" b="1" dirty="0" smtClean="0"/>
              <a:t>for Non-Pharmacy Staff</a:t>
            </a:r>
          </a:p>
        </p:txBody>
      </p:sp>
    </p:spTree>
    <p:extLst>
      <p:ext uri="{BB962C8B-B14F-4D97-AF65-F5344CB8AC3E}">
        <p14:creationId xmlns:p14="http://schemas.microsoft.com/office/powerpoint/2010/main" val="3687488800"/>
      </p:ext>
    </p:extLst>
  </p:cSld>
  <p:clrMapOvr>
    <a:masterClrMapping/>
  </p:clrMapOvr>
  <p:transition advTm="4917"/>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fontScale="90000"/>
          </a:bodyPr>
          <a:lstStyle/>
          <a:p>
            <a:r>
              <a:rPr lang="en-US" sz="3600" b="1" dirty="0" smtClean="0"/>
              <a:t>Product Hold/Discontinuation Log CRF, cont’d </a:t>
            </a:r>
            <a:endParaRPr lang="en-US" sz="3600" b="1" dirty="0"/>
          </a:p>
        </p:txBody>
      </p:sp>
      <p:sp>
        <p:nvSpPr>
          <p:cNvPr id="3" name="Content Placeholder 2"/>
          <p:cNvSpPr>
            <a:spLocks noGrp="1"/>
          </p:cNvSpPr>
          <p:nvPr>
            <p:ph idx="1"/>
          </p:nvPr>
        </p:nvSpPr>
        <p:spPr>
          <a:xfrm>
            <a:off x="381000" y="1371600"/>
            <a:ext cx="8382000" cy="5181600"/>
          </a:xfrm>
        </p:spPr>
        <p:txBody>
          <a:bodyPr>
            <a:normAutofit fontScale="92500" lnSpcReduction="20000"/>
          </a:bodyPr>
          <a:lstStyle/>
          <a:p>
            <a:r>
              <a:rPr lang="en-US" dirty="0" smtClean="0">
                <a:cs typeface="Arial" pitchFamily="34" charset="0"/>
              </a:rPr>
              <a:t>Item 4 – lots of options, each with a date</a:t>
            </a:r>
          </a:p>
          <a:p>
            <a:pPr>
              <a:buNone/>
            </a:pPr>
            <a:endParaRPr lang="en-US" dirty="0" smtClean="0">
              <a:cs typeface="Arial" pitchFamily="34" charset="0"/>
            </a:endParaRPr>
          </a:p>
          <a:p>
            <a:pPr lvl="1"/>
            <a:r>
              <a:rPr lang="en-US" dirty="0" smtClean="0">
                <a:cs typeface="Arial" pitchFamily="34" charset="0"/>
              </a:rPr>
              <a:t>“yes” if ppt will resume product use</a:t>
            </a:r>
          </a:p>
          <a:p>
            <a:pPr lvl="1">
              <a:buNone/>
            </a:pPr>
            <a:endParaRPr lang="en-US" dirty="0" smtClean="0">
              <a:cs typeface="Arial" pitchFamily="34" charset="0"/>
            </a:endParaRPr>
          </a:p>
          <a:p>
            <a:pPr lvl="1"/>
            <a:r>
              <a:rPr lang="en-US" dirty="0" smtClean="0">
                <a:cs typeface="Arial" pitchFamily="34" charset="0"/>
              </a:rPr>
              <a:t>“no – hold continuing for another reason” if ppt would resume product use based on the reason marked in item 2, but is continuing on product hold for another reason (documented on a separate PH Log CRF)</a:t>
            </a:r>
          </a:p>
          <a:p>
            <a:pPr lvl="2"/>
            <a:r>
              <a:rPr lang="en-US" dirty="0" smtClean="0">
                <a:cs typeface="Arial" pitchFamily="34" charset="0"/>
              </a:rPr>
              <a:t>Record date use would have resumed</a:t>
            </a:r>
          </a:p>
          <a:p>
            <a:pPr lvl="2">
              <a:buNone/>
            </a:pPr>
            <a:endParaRPr lang="en-US" dirty="0" smtClean="0">
              <a:cs typeface="Arial" pitchFamily="34" charset="0"/>
            </a:endParaRPr>
          </a:p>
          <a:p>
            <a:pPr lvl="1"/>
            <a:r>
              <a:rPr lang="en-US" dirty="0" smtClean="0">
                <a:cs typeface="Arial" pitchFamily="34" charset="0"/>
              </a:rPr>
              <a:t>“no – early termination” if ppt terminates early and the hold was ongoing at time of early termination </a:t>
            </a:r>
          </a:p>
          <a:p>
            <a:pPr lvl="2"/>
            <a:r>
              <a:rPr lang="en-US" dirty="0" smtClean="0">
                <a:cs typeface="Arial" pitchFamily="34" charset="0"/>
              </a:rPr>
              <a:t>Record date of early termination</a:t>
            </a:r>
          </a:p>
        </p:txBody>
      </p:sp>
    </p:spTree>
    <p:extLst>
      <p:ext uri="{BB962C8B-B14F-4D97-AF65-F5344CB8AC3E}">
        <p14:creationId xmlns:p14="http://schemas.microsoft.com/office/powerpoint/2010/main" val="1045817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a:bodyPr>
          <a:lstStyle/>
          <a:p>
            <a:r>
              <a:rPr lang="en-US" sz="3200" b="1" dirty="0" smtClean="0"/>
              <a:t>Product Hold/Discontinuation Log CRF, con’t </a:t>
            </a:r>
            <a:endParaRPr lang="en-US" sz="3200" b="1" dirty="0"/>
          </a:p>
        </p:txBody>
      </p:sp>
      <p:sp>
        <p:nvSpPr>
          <p:cNvPr id="3" name="Content Placeholder 2"/>
          <p:cNvSpPr>
            <a:spLocks noGrp="1"/>
          </p:cNvSpPr>
          <p:nvPr>
            <p:ph idx="1"/>
          </p:nvPr>
        </p:nvSpPr>
        <p:spPr>
          <a:xfrm>
            <a:off x="457200" y="1371600"/>
            <a:ext cx="8382000" cy="5181600"/>
          </a:xfrm>
        </p:spPr>
        <p:txBody>
          <a:bodyPr>
            <a:normAutofit/>
          </a:bodyPr>
          <a:lstStyle/>
          <a:p>
            <a:r>
              <a:rPr lang="en-US" dirty="0" smtClean="0">
                <a:cs typeface="Arial" pitchFamily="34" charset="0"/>
              </a:rPr>
              <a:t>Item 4 – continued</a:t>
            </a:r>
          </a:p>
          <a:p>
            <a:endParaRPr lang="en-US" sz="1800" dirty="0" smtClean="0">
              <a:cs typeface="Arial" pitchFamily="34" charset="0"/>
            </a:endParaRPr>
          </a:p>
          <a:p>
            <a:pPr lvl="1"/>
            <a:r>
              <a:rPr lang="en-US" dirty="0" smtClean="0">
                <a:cs typeface="Arial" pitchFamily="34" charset="0"/>
              </a:rPr>
              <a:t>“no – hold continuing at scheduled PUEV” if hold ongoing when ppt completes her scheduled PUEV</a:t>
            </a:r>
          </a:p>
          <a:p>
            <a:pPr lvl="2"/>
            <a:r>
              <a:rPr lang="en-US" dirty="0" smtClean="0">
                <a:cs typeface="Arial" pitchFamily="34" charset="0"/>
              </a:rPr>
              <a:t>Record PUEV date</a:t>
            </a:r>
          </a:p>
          <a:p>
            <a:pPr lvl="2">
              <a:buNone/>
            </a:pPr>
            <a:endParaRPr lang="en-US" dirty="0" smtClean="0">
              <a:cs typeface="Arial" pitchFamily="34" charset="0"/>
            </a:endParaRPr>
          </a:p>
          <a:p>
            <a:pPr lvl="1"/>
            <a:r>
              <a:rPr lang="en-US" dirty="0" smtClean="0">
                <a:cs typeface="Arial" pitchFamily="34" charset="0"/>
              </a:rPr>
              <a:t>“no – permanently discontinued” if ppt was permanently discontinued prior to PUEV/early termination</a:t>
            </a:r>
          </a:p>
          <a:p>
            <a:pPr lvl="2"/>
            <a:r>
              <a:rPr lang="en-US" dirty="0" smtClean="0">
                <a:cs typeface="Arial" pitchFamily="34" charset="0"/>
              </a:rPr>
              <a:t>Record date it was determined by study staff the ppt would be permanently discontinued from study product </a:t>
            </a:r>
          </a:p>
        </p:txBody>
      </p:sp>
    </p:spTree>
    <p:extLst>
      <p:ext uri="{BB962C8B-B14F-4D97-AF65-F5344CB8AC3E}">
        <p14:creationId xmlns:p14="http://schemas.microsoft.com/office/powerpoint/2010/main" val="11866355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381000"/>
            <a:ext cx="8229600" cy="1066800"/>
          </a:xfrm>
        </p:spPr>
        <p:txBody>
          <a:bodyPr/>
          <a:lstStyle/>
          <a:p>
            <a:pPr eaLnBrk="1" hangingPunct="1"/>
            <a:r>
              <a:rPr lang="en-US" sz="4000" dirty="0" smtClean="0"/>
              <a:t>Clinic Study Product Accountability</a:t>
            </a:r>
          </a:p>
        </p:txBody>
      </p:sp>
      <p:sp>
        <p:nvSpPr>
          <p:cNvPr id="40963" name="Rectangle 3"/>
          <p:cNvSpPr>
            <a:spLocks noGrp="1" noChangeArrowheads="1"/>
          </p:cNvSpPr>
          <p:nvPr>
            <p:ph type="body" idx="1"/>
          </p:nvPr>
        </p:nvSpPr>
        <p:spPr bwMode="auto">
          <a:xfrm>
            <a:off x="457200" y="1828800"/>
            <a:ext cx="8229600" cy="453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dirty="0" smtClean="0"/>
              <a:t>Product Accountability by Clinic Staff</a:t>
            </a:r>
          </a:p>
          <a:p>
            <a:r>
              <a:rPr lang="en-US" sz="2800" dirty="0" smtClean="0"/>
              <a:t>Documentation of Product Requests, Dispensations, and Returns during follow-up</a:t>
            </a:r>
          </a:p>
          <a:p>
            <a:r>
              <a:rPr lang="en-US" sz="2800" dirty="0" smtClean="0"/>
              <a:t>Product Retrieval</a:t>
            </a:r>
          </a:p>
          <a:p>
            <a:r>
              <a:rPr lang="en-US" sz="2800" dirty="0" smtClean="0"/>
              <a:t>Other Study Product Considerations</a:t>
            </a:r>
            <a:endParaRPr lang="en-US" dirty="0" smtClean="0"/>
          </a:p>
        </p:txBody>
      </p:sp>
    </p:spTree>
    <p:extLst>
      <p:ext uri="{BB962C8B-B14F-4D97-AF65-F5344CB8AC3E}">
        <p14:creationId xmlns:p14="http://schemas.microsoft.com/office/powerpoint/2010/main" val="1624726684"/>
      </p:ext>
    </p:extLst>
  </p:cSld>
  <p:clrMapOvr>
    <a:masterClrMapping/>
  </p:clrMapOvr>
  <p:transition spd="slow" advTm="7372"/>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381000"/>
            <a:ext cx="8229600" cy="1066800"/>
          </a:xfrm>
        </p:spPr>
        <p:txBody>
          <a:bodyPr/>
          <a:lstStyle/>
          <a:p>
            <a:pPr eaLnBrk="1" hangingPunct="1"/>
            <a:r>
              <a:rPr lang="en-US" sz="4000" dirty="0" smtClean="0"/>
              <a:t>Study Product Accountability- Clinic</a:t>
            </a:r>
          </a:p>
        </p:txBody>
      </p:sp>
      <p:sp>
        <p:nvSpPr>
          <p:cNvPr id="27651" name="Rectangle 3"/>
          <p:cNvSpPr>
            <a:spLocks noGrp="1" noChangeArrowheads="1"/>
          </p:cNvSpPr>
          <p:nvPr>
            <p:ph type="body" idx="1"/>
          </p:nvPr>
        </p:nvSpPr>
        <p:spPr>
          <a:xfrm>
            <a:off x="457200" y="1447800"/>
            <a:ext cx="8229600" cy="4911725"/>
          </a:xfrm>
        </p:spPr>
        <p:txBody>
          <a:bodyPr>
            <a:normAutofit lnSpcReduction="10000"/>
          </a:bodyPr>
          <a:lstStyle/>
          <a:p>
            <a:pPr>
              <a:defRPr/>
            </a:pPr>
            <a:r>
              <a:rPr lang="en-US" sz="2800" dirty="0" smtClean="0"/>
              <a:t>For each dispensed ring, clinic accountability starts once a ring is dispensed from pharmacy (to the staff member)</a:t>
            </a:r>
          </a:p>
          <a:p>
            <a:pPr>
              <a:defRPr/>
            </a:pPr>
            <a:r>
              <a:rPr lang="en-US" sz="2800" dirty="0" smtClean="0"/>
              <a:t>Clinic accountability responsibility ends when:</a:t>
            </a:r>
          </a:p>
          <a:p>
            <a:pPr marL="0" indent="0">
              <a:buFont typeface="Wingdings" pitchFamily="2" charset="2"/>
              <a:buNone/>
              <a:defRPr/>
            </a:pPr>
            <a:r>
              <a:rPr lang="en-US" sz="2800" dirty="0"/>
              <a:t> </a:t>
            </a:r>
            <a:r>
              <a:rPr lang="en-US" sz="2800" dirty="0" smtClean="0"/>
              <a:t>   1.  The </a:t>
            </a:r>
            <a:r>
              <a:rPr lang="en-US" sz="2800" u="sng" dirty="0" smtClean="0"/>
              <a:t>used</a:t>
            </a:r>
            <a:r>
              <a:rPr lang="en-US" sz="2800" dirty="0" smtClean="0"/>
              <a:t>  (inserted) ring is sent to </a:t>
            </a:r>
            <a:r>
              <a:rPr lang="en-US" sz="2800" dirty="0"/>
              <a:t>the </a:t>
            </a:r>
            <a:r>
              <a:rPr lang="en-US" sz="2800" dirty="0" smtClean="0"/>
              <a:t>laboratory    </a:t>
            </a:r>
          </a:p>
          <a:p>
            <a:pPr marL="0" indent="0">
              <a:buFont typeface="Wingdings" pitchFamily="2" charset="2"/>
              <a:buNone/>
              <a:defRPr/>
            </a:pPr>
            <a:r>
              <a:rPr lang="en-US" sz="2800" dirty="0" smtClean="0"/>
              <a:t>          for storage </a:t>
            </a:r>
          </a:p>
          <a:p>
            <a:pPr marL="0" indent="0">
              <a:buFont typeface="Wingdings" pitchFamily="2" charset="2"/>
              <a:buNone/>
              <a:defRPr/>
            </a:pPr>
            <a:r>
              <a:rPr lang="en-US" sz="2800" dirty="0"/>
              <a:t> </a:t>
            </a:r>
            <a:r>
              <a:rPr lang="en-US" sz="2800" dirty="0" smtClean="0"/>
              <a:t>   2.  The </a:t>
            </a:r>
            <a:r>
              <a:rPr lang="en-US" sz="2800" u="sng" dirty="0" smtClean="0"/>
              <a:t>used</a:t>
            </a:r>
            <a:r>
              <a:rPr lang="en-US" sz="2800" dirty="0" smtClean="0"/>
              <a:t> (inserted) ring is sent for destruction</a:t>
            </a:r>
          </a:p>
          <a:p>
            <a:pPr marL="0" indent="0">
              <a:buFont typeface="Wingdings" pitchFamily="2" charset="2"/>
              <a:buNone/>
              <a:defRPr/>
            </a:pPr>
            <a:r>
              <a:rPr lang="en-US" sz="2800" dirty="0"/>
              <a:t> </a:t>
            </a:r>
            <a:r>
              <a:rPr lang="en-US" sz="2800" dirty="0" smtClean="0"/>
              <a:t>   3.  The UNUSED (not inserted) ring is returned to the</a:t>
            </a:r>
          </a:p>
          <a:p>
            <a:pPr marL="0" indent="0">
              <a:buFont typeface="Wingdings" pitchFamily="2" charset="2"/>
              <a:buNone/>
              <a:defRPr/>
            </a:pPr>
            <a:r>
              <a:rPr lang="en-US" sz="2800" dirty="0"/>
              <a:t> </a:t>
            </a:r>
            <a:r>
              <a:rPr lang="en-US" sz="2800" dirty="0" smtClean="0"/>
              <a:t>   	pharmacy for quarantine</a:t>
            </a:r>
          </a:p>
          <a:p>
            <a:pPr marL="0" indent="0">
              <a:buFont typeface="Wingdings" pitchFamily="2" charset="2"/>
              <a:buNone/>
              <a:defRPr/>
            </a:pPr>
            <a:r>
              <a:rPr lang="en-US" sz="2800" dirty="0"/>
              <a:t> </a:t>
            </a:r>
            <a:r>
              <a:rPr lang="en-US" sz="2800" dirty="0" smtClean="0"/>
              <a:t>   4.  Documentation of 1, 2, or 3 is completed</a:t>
            </a:r>
            <a:endParaRPr lang="en-US" dirty="0" smtClean="0"/>
          </a:p>
        </p:txBody>
      </p:sp>
    </p:spTree>
    <p:extLst>
      <p:ext uri="{BB962C8B-B14F-4D97-AF65-F5344CB8AC3E}">
        <p14:creationId xmlns:p14="http://schemas.microsoft.com/office/powerpoint/2010/main" val="2250458238"/>
      </p:ext>
    </p:extLst>
  </p:cSld>
  <p:clrMapOvr>
    <a:masterClrMapping/>
  </p:clrMapOvr>
  <p:transition spd="slow" advTm="9789"/>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04800" y="304800"/>
            <a:ext cx="8610600" cy="1143000"/>
          </a:xfrm>
        </p:spPr>
        <p:txBody>
          <a:bodyPr/>
          <a:lstStyle/>
          <a:p>
            <a:pPr eaLnBrk="1" hangingPunct="1"/>
            <a:r>
              <a:rPr lang="en-US" sz="3200" b="1" dirty="0" smtClean="0"/>
              <a:t>MTN-020 Clinic Study Product Accountability Log</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199"/>
            <a:ext cx="8686515" cy="5638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3717265"/>
      </p:ext>
    </p:extLst>
  </p:cSld>
  <p:clrMapOvr>
    <a:masterClrMapping/>
  </p:clrMapOvr>
  <p:transition spd="slow" advTm="2541"/>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04800" y="533400"/>
            <a:ext cx="8610600" cy="1143000"/>
          </a:xfrm>
        </p:spPr>
        <p:txBody>
          <a:bodyPr/>
          <a:lstStyle/>
          <a:p>
            <a:pPr eaLnBrk="1" hangingPunct="1"/>
            <a:r>
              <a:rPr lang="en-US" sz="3200" b="1" dirty="0" smtClean="0"/>
              <a:t>MTN-020 Clinic Study Product Accountability Log Cover Page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356" y="1600200"/>
            <a:ext cx="8918919" cy="524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4167429"/>
      </p:ext>
    </p:extLst>
  </p:cSld>
  <p:clrMapOvr>
    <a:masterClrMapping/>
  </p:clrMapOvr>
  <p:transition spd="slow" advTm="2413"/>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p:txBody>
          <a:bodyPr anchor="ctr">
            <a:normAutofit fontScale="90000"/>
          </a:bodyPr>
          <a:lstStyle/>
          <a:p>
            <a:pPr eaLnBrk="1" hangingPunct="1"/>
            <a:r>
              <a:rPr lang="en-US" sz="3600" b="1" dirty="0" smtClean="0"/>
              <a:t>Study Product During Follow-Up – </a:t>
            </a:r>
            <a:br>
              <a:rPr lang="en-US" sz="3600" b="1" dirty="0" smtClean="0"/>
            </a:br>
            <a:r>
              <a:rPr lang="en-US" sz="3600" b="1" dirty="0" smtClean="0"/>
              <a:t>Vaginal Ring Request Slip</a:t>
            </a:r>
          </a:p>
        </p:txBody>
      </p:sp>
      <p:sp>
        <p:nvSpPr>
          <p:cNvPr id="46083" name="Content Placeholder 2"/>
          <p:cNvSpPr>
            <a:spLocks noGrp="1"/>
          </p:cNvSpPr>
          <p:nvPr>
            <p:ph idx="4294967295"/>
          </p:nvPr>
        </p:nvSpPr>
        <p:spPr bwMode="auto">
          <a:xfrm>
            <a:off x="457200" y="1981200"/>
            <a:ext cx="8229600" cy="441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pPr marL="0" indent="0" eaLnBrk="1" hangingPunct="1">
              <a:buNone/>
            </a:pPr>
            <a:r>
              <a:rPr lang="en-US" dirty="0" smtClean="0"/>
              <a:t>Used by Clinic to communicate to Pharmacy study product needs for each ppt </a:t>
            </a:r>
          </a:p>
          <a:p>
            <a:pPr marL="0" indent="0" eaLnBrk="1" hangingPunct="1">
              <a:buNone/>
            </a:pPr>
            <a:endParaRPr lang="en-US" dirty="0" smtClean="0"/>
          </a:p>
          <a:p>
            <a:pPr marL="0" indent="0" eaLnBrk="1" hangingPunct="1">
              <a:buNone/>
            </a:pPr>
            <a:r>
              <a:rPr lang="en-US" dirty="0" smtClean="0"/>
              <a:t>Like with the prescription, a 2-part NCR form:</a:t>
            </a:r>
          </a:p>
          <a:p>
            <a:pPr marL="342900" indent="-342900" eaLnBrk="1" hangingPunct="1"/>
            <a:r>
              <a:rPr lang="en-US" sz="2800" dirty="0" smtClean="0"/>
              <a:t>Be sure all signatures and initials are complete. </a:t>
            </a:r>
          </a:p>
          <a:p>
            <a:pPr marL="342900" indent="-342900" eaLnBrk="1" hangingPunct="1"/>
            <a:r>
              <a:rPr lang="en-US" sz="2800" dirty="0" smtClean="0"/>
              <a:t>Retain the yellow (clinic) copy in the participant study notebook. </a:t>
            </a:r>
          </a:p>
          <a:p>
            <a:pPr marL="342900" indent="-342900" eaLnBrk="1" hangingPunct="1"/>
            <a:r>
              <a:rPr lang="en-US" sz="2800" dirty="0" smtClean="0"/>
              <a:t>Deliver the white (pharmacy) original prescription to the study pharmacy. </a:t>
            </a:r>
          </a:p>
          <a:p>
            <a:pPr marL="342900" indent="-342900" eaLnBrk="1" hangingPunct="1"/>
            <a:r>
              <a:rPr lang="en-US" sz="2800" dirty="0" smtClean="0"/>
              <a:t>The pharmacist will review the request slip for completion and accuracy. </a:t>
            </a:r>
          </a:p>
          <a:p>
            <a:pPr marL="342900" indent="-342900" eaLnBrk="1" hangingPunct="1"/>
            <a:endParaRPr lang="en-US" sz="2800" dirty="0" smtClean="0"/>
          </a:p>
          <a:p>
            <a:pPr marL="342900" indent="-342900" eaLnBrk="1" hangingPunct="1"/>
            <a:endParaRPr lang="en-US" sz="2800" dirty="0" smtClean="0"/>
          </a:p>
          <a:p>
            <a:pPr marL="342900" indent="-342900" eaLnBrk="1" hangingPunct="1"/>
            <a:endParaRPr lang="en-US" sz="2800" dirty="0" smtClean="0"/>
          </a:p>
          <a:p>
            <a:pPr marL="342900" indent="-342900" eaLnBrk="1" hangingPunct="1"/>
            <a:endParaRPr lang="en-US" sz="2800" dirty="0" smtClean="0"/>
          </a:p>
        </p:txBody>
      </p:sp>
    </p:spTree>
    <p:extLst>
      <p:ext uri="{BB962C8B-B14F-4D97-AF65-F5344CB8AC3E}">
        <p14:creationId xmlns:p14="http://schemas.microsoft.com/office/powerpoint/2010/main" val="3429931054"/>
      </p:ext>
    </p:extLst>
  </p:cSld>
  <p:clrMapOvr>
    <a:masterClrMapping/>
  </p:clrMapOvr>
  <p:transition spd="slow" advTm="1421"/>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81000" y="152400"/>
            <a:ext cx="8229600" cy="685800"/>
          </a:xfrm>
        </p:spPr>
        <p:txBody>
          <a:bodyPr>
            <a:normAutofit/>
          </a:bodyPr>
          <a:lstStyle/>
          <a:p>
            <a:pPr algn="l" eaLnBrk="1" hangingPunct="1"/>
            <a:r>
              <a:rPr lang="en-US" sz="3200" b="1" dirty="0" smtClean="0"/>
              <a:t>MTN-020 VAGINAL RING REQUEST SLIP</a:t>
            </a:r>
          </a:p>
        </p:txBody>
      </p:sp>
      <p:pic>
        <p:nvPicPr>
          <p:cNvPr id="49155" name="Picture 2"/>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2362200" y="1600200"/>
            <a:ext cx="3983038" cy="50561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825567"/>
            <a:ext cx="4572000" cy="58038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79709" y="127244"/>
            <a:ext cx="1464291" cy="369332"/>
          </a:xfrm>
          <a:prstGeom prst="rect">
            <a:avLst/>
          </a:prstGeom>
          <a:noFill/>
        </p:spPr>
        <p:txBody>
          <a:bodyPr wrap="square" rtlCol="0">
            <a:spAutoFit/>
          </a:bodyPr>
          <a:lstStyle/>
          <a:p>
            <a:r>
              <a:rPr lang="en-US" b="1" dirty="0" smtClean="0">
                <a:solidFill>
                  <a:srgbClr val="FF0000"/>
                </a:solidFill>
              </a:rPr>
              <a:t>Page 321</a:t>
            </a:r>
            <a:endParaRPr lang="en-US" b="1" dirty="0">
              <a:solidFill>
                <a:srgbClr val="FF0000"/>
              </a:solidFill>
            </a:endParaRPr>
          </a:p>
        </p:txBody>
      </p:sp>
    </p:spTree>
    <p:extLst>
      <p:ext uri="{BB962C8B-B14F-4D97-AF65-F5344CB8AC3E}">
        <p14:creationId xmlns:p14="http://schemas.microsoft.com/office/powerpoint/2010/main" val="3759580954"/>
      </p:ext>
    </p:extLst>
  </p:cSld>
  <p:clrMapOvr>
    <a:masterClrMapping/>
  </p:clrMapOvr>
  <p:transition spd="slow" advTm="8828"/>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a:xfrm>
            <a:off x="457200" y="457200"/>
            <a:ext cx="8229600" cy="1143000"/>
          </a:xfrm>
        </p:spPr>
        <p:txBody>
          <a:bodyPr anchor="ctr">
            <a:normAutofit/>
          </a:bodyPr>
          <a:lstStyle/>
          <a:p>
            <a:pPr eaLnBrk="1" hangingPunct="1"/>
            <a:r>
              <a:rPr lang="en-US" sz="3600" b="1" dirty="0" smtClean="0"/>
              <a:t>MTN-020 Vaginal Ring Request Slip</a:t>
            </a:r>
          </a:p>
        </p:txBody>
      </p:sp>
      <p:sp>
        <p:nvSpPr>
          <p:cNvPr id="46083" name="Content Placeholder 2"/>
          <p:cNvSpPr>
            <a:spLocks noGrp="1"/>
          </p:cNvSpPr>
          <p:nvPr>
            <p:ph idx="4294967295"/>
          </p:nvPr>
        </p:nvSpPr>
        <p:spPr bwMode="auto">
          <a:xfrm>
            <a:off x="457200" y="1905000"/>
            <a:ext cx="8534400" cy="17526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defRPr/>
            </a:pPr>
            <a:r>
              <a:rPr lang="en-US" dirty="0" smtClean="0"/>
              <a:t>Supplied by SCHARP</a:t>
            </a:r>
          </a:p>
          <a:p>
            <a:pPr marL="342900" indent="-342900" eaLnBrk="1" hangingPunct="1">
              <a:defRPr/>
            </a:pPr>
            <a:r>
              <a:rPr lang="en-US" dirty="0" smtClean="0"/>
              <a:t>At top, record clinic name, PTID and randomization number</a:t>
            </a:r>
          </a:p>
          <a:p>
            <a:pPr marL="0" indent="0" eaLnBrk="1" hangingPunct="1">
              <a:buFont typeface="Wingdings" pitchFamily="2" charset="2"/>
              <a:buNone/>
              <a:defRPr/>
            </a:pPr>
            <a:endParaRPr lang="en-US" dirty="0" smtClean="0"/>
          </a:p>
          <a:p>
            <a:pPr marL="342900" indent="-342900" eaLnBrk="1" hangingPunct="1">
              <a:defRPr/>
            </a:pPr>
            <a:endParaRPr lang="en-US" dirty="0" smtClean="0"/>
          </a:p>
          <a:p>
            <a:pPr marL="342900" indent="-342900" eaLnBrk="1" hangingPunct="1">
              <a:defRPr/>
            </a:pPr>
            <a:endParaRPr lang="en-US" sz="2800" dirty="0" smtClean="0"/>
          </a:p>
          <a:p>
            <a:pPr marL="342900" indent="-342900" eaLnBrk="1" hangingPunct="1">
              <a:defRPr/>
            </a:pPr>
            <a:endParaRPr lang="en-US" sz="2800" dirty="0" smtClean="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733800"/>
            <a:ext cx="830580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9708923"/>
      </p:ext>
    </p:extLst>
  </p:cSld>
  <p:clrMapOvr>
    <a:masterClrMapping/>
  </p:clrMapOvr>
  <p:transition spd="slow" advTm="1421"/>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MTN-020 Vaginal Ring Request Slip</a:t>
            </a:r>
            <a:endParaRPr lang="en-US" sz="3600" b="1" dirty="0"/>
          </a:p>
        </p:txBody>
      </p:sp>
      <p:sp>
        <p:nvSpPr>
          <p:cNvPr id="3" name="Content Placeholder 2"/>
          <p:cNvSpPr>
            <a:spLocks noGrp="1"/>
          </p:cNvSpPr>
          <p:nvPr>
            <p:ph idx="1"/>
          </p:nvPr>
        </p:nvSpPr>
        <p:spPr>
          <a:xfrm>
            <a:off x="533400" y="1371600"/>
            <a:ext cx="8229600" cy="4525963"/>
          </a:xfrm>
        </p:spPr>
        <p:txBody>
          <a:bodyPr>
            <a:normAutofit fontScale="92500" lnSpcReduction="20000"/>
          </a:bodyPr>
          <a:lstStyle/>
          <a:p>
            <a:r>
              <a:rPr lang="en-US" dirty="0" smtClean="0"/>
              <a:t>Middle portion – mark one box to indicate action requested by Pharmacy</a:t>
            </a:r>
          </a:p>
          <a:p>
            <a:pPr lvl="1"/>
            <a:r>
              <a:rPr lang="en-US" b="1" dirty="0" smtClean="0"/>
              <a:t>Re-supply </a:t>
            </a:r>
            <a:r>
              <a:rPr lang="en-US" dirty="0" smtClean="0"/>
              <a:t>for typical dispensations</a:t>
            </a:r>
          </a:p>
          <a:p>
            <a:pPr lvl="1"/>
            <a:r>
              <a:rPr lang="en-US" b="1" dirty="0" smtClean="0"/>
              <a:t>Hold</a:t>
            </a:r>
            <a:r>
              <a:rPr lang="en-US" dirty="0" smtClean="0"/>
              <a:t> for temporary clinic staff initiated holds</a:t>
            </a:r>
          </a:p>
          <a:p>
            <a:pPr lvl="1"/>
            <a:r>
              <a:rPr lang="en-US" b="1" dirty="0" smtClean="0"/>
              <a:t>Resume</a:t>
            </a:r>
            <a:r>
              <a:rPr lang="en-US" dirty="0" smtClean="0"/>
              <a:t> for 1</a:t>
            </a:r>
            <a:r>
              <a:rPr lang="en-US" baseline="30000" dirty="0" smtClean="0"/>
              <a:t>st</a:t>
            </a:r>
            <a:r>
              <a:rPr lang="en-US" dirty="0" smtClean="0"/>
              <a:t> dispensation after a hold</a:t>
            </a:r>
          </a:p>
          <a:p>
            <a:pPr lvl="1"/>
            <a:r>
              <a:rPr lang="en-US" b="1" dirty="0" smtClean="0"/>
              <a:t>Participant decline</a:t>
            </a:r>
            <a:r>
              <a:rPr lang="en-US" dirty="0" smtClean="0"/>
              <a:t> if ppt refuses new ring</a:t>
            </a:r>
          </a:p>
          <a:p>
            <a:pPr lvl="1"/>
            <a:r>
              <a:rPr lang="en-US" b="1" dirty="0" smtClean="0"/>
              <a:t>Permanent discontinuation </a:t>
            </a:r>
            <a:r>
              <a:rPr lang="en-US" dirty="0" smtClean="0"/>
              <a:t>for clinic staff initiated permanent discontinuations (HIV-infected)</a:t>
            </a:r>
          </a:p>
          <a:p>
            <a:pPr lvl="1"/>
            <a:r>
              <a:rPr lang="en-US" b="1" dirty="0" smtClean="0"/>
              <a:t>Ppt no longer in study </a:t>
            </a:r>
            <a:r>
              <a:rPr lang="en-US" dirty="0" smtClean="0"/>
              <a:t>-  ppt’s Termination/early term visit</a:t>
            </a:r>
          </a:p>
          <a:p>
            <a:r>
              <a:rPr lang="en-US" dirty="0" smtClean="0"/>
              <a:t>Bottom portion – printed name, signature, date</a:t>
            </a:r>
            <a:endParaRPr lang="en-US" dirty="0"/>
          </a:p>
        </p:txBody>
      </p:sp>
    </p:spTree>
    <p:extLst>
      <p:ext uri="{BB962C8B-B14F-4D97-AF65-F5344CB8AC3E}">
        <p14:creationId xmlns:p14="http://schemas.microsoft.com/office/powerpoint/2010/main" val="747028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a:xfrm>
            <a:off x="609600" y="1219200"/>
            <a:ext cx="8153400" cy="3581400"/>
          </a:xfrm>
        </p:spPr>
        <p:txBody>
          <a:bodyPr anchor="ctr">
            <a:normAutofit fontScale="90000"/>
          </a:bodyPr>
          <a:lstStyle/>
          <a:p>
            <a:pPr eaLnBrk="1" hangingPunct="1"/>
            <a:r>
              <a:rPr lang="en-US" sz="3600" b="1" dirty="0" smtClean="0"/>
              <a:t>Study Product Management Documentation on CRFs:</a:t>
            </a:r>
            <a:br>
              <a:rPr lang="en-US" sz="3600" b="1" dirty="0" smtClean="0"/>
            </a:br>
            <a:r>
              <a:rPr lang="en-US" sz="3600" b="1" dirty="0" smtClean="0"/>
              <a:t/>
            </a:r>
            <a:br>
              <a:rPr lang="en-US" sz="3600" b="1" dirty="0" smtClean="0"/>
            </a:br>
            <a:r>
              <a:rPr lang="en-US" sz="3600" dirty="0" smtClean="0"/>
              <a:t>Ring Collection/Insertion</a:t>
            </a:r>
            <a:br>
              <a:rPr lang="en-US" sz="3600" dirty="0" smtClean="0"/>
            </a:br>
            <a:r>
              <a:rPr lang="en-US" sz="3600" dirty="0" smtClean="0"/>
              <a:t/>
            </a:r>
            <a:br>
              <a:rPr lang="en-US" sz="3600" dirty="0" smtClean="0"/>
            </a:br>
            <a:r>
              <a:rPr lang="en-US" sz="3600" dirty="0" smtClean="0"/>
              <a:t>Product Hold/Discontinuation Log</a:t>
            </a:r>
            <a:br>
              <a:rPr lang="en-US" sz="3600" dirty="0" smtClean="0"/>
            </a:br>
            <a:r>
              <a:rPr lang="en-US" sz="3600" dirty="0" smtClean="0"/>
              <a:t/>
            </a:r>
            <a:br>
              <a:rPr lang="en-US" sz="3600" dirty="0" smtClean="0"/>
            </a:br>
            <a:r>
              <a:rPr lang="en-US" sz="3600" dirty="0" smtClean="0"/>
              <a:t>Training Binder page 327</a:t>
            </a:r>
          </a:p>
        </p:txBody>
      </p:sp>
    </p:spTree>
    <p:extLst>
      <p:ext uri="{BB962C8B-B14F-4D97-AF65-F5344CB8AC3E}">
        <p14:creationId xmlns:p14="http://schemas.microsoft.com/office/powerpoint/2010/main" val="1082276850"/>
      </p:ext>
    </p:extLst>
  </p:cSld>
  <p:clrMapOvr>
    <a:masterClrMapping/>
  </p:clrMapOvr>
  <p:transition spd="slow" advTm="1421"/>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MTN-020 Vaginal Ring Request Slip – con’t</a:t>
            </a:r>
            <a:endParaRPr lang="en-US" sz="3600" b="1" dirty="0"/>
          </a:p>
        </p:txBody>
      </p:sp>
      <p:sp>
        <p:nvSpPr>
          <p:cNvPr id="3" name="Content Placeholder 2"/>
          <p:cNvSpPr>
            <a:spLocks noGrp="1"/>
          </p:cNvSpPr>
          <p:nvPr>
            <p:ph idx="1"/>
          </p:nvPr>
        </p:nvSpPr>
        <p:spPr>
          <a:xfrm>
            <a:off x="609600" y="1371600"/>
            <a:ext cx="8153400" cy="4876800"/>
          </a:xfrm>
        </p:spPr>
        <p:txBody>
          <a:bodyPr>
            <a:normAutofit fontScale="92500"/>
          </a:bodyPr>
          <a:lstStyle/>
          <a:p>
            <a:r>
              <a:rPr lang="en-US" dirty="0" smtClean="0"/>
              <a:t>If ppt is on hold for consecutive months, or on hold for multiple reasons, only one slip is needed</a:t>
            </a:r>
          </a:p>
          <a:p>
            <a:pPr lvl="1"/>
            <a:r>
              <a:rPr lang="en-US" dirty="0" smtClean="0"/>
              <a:t>Do not need to complete a “hold” slip each month if hold is continuing, even if a new reason for hold occurs</a:t>
            </a:r>
          </a:p>
          <a:p>
            <a:pPr lvl="1"/>
            <a:r>
              <a:rPr lang="en-US" dirty="0" smtClean="0"/>
              <a:t>Just complete “resume” one ppt no longer on hold</a:t>
            </a:r>
          </a:p>
          <a:p>
            <a:r>
              <a:rPr lang="en-US" dirty="0" smtClean="0"/>
              <a:t>If slip completed for “permanent discontinuation”, no further slips needed </a:t>
            </a:r>
          </a:p>
          <a:p>
            <a:r>
              <a:rPr lang="en-US" dirty="0" smtClean="0"/>
              <a:t>If “ppt decline”, do complete a slip each month (each time) the ppt refuses to accept a new ring</a:t>
            </a:r>
            <a:endParaRPr lang="en-US" dirty="0"/>
          </a:p>
        </p:txBody>
      </p:sp>
    </p:spTree>
    <p:extLst>
      <p:ext uri="{BB962C8B-B14F-4D97-AF65-F5344CB8AC3E}">
        <p14:creationId xmlns:p14="http://schemas.microsoft.com/office/powerpoint/2010/main" val="7470286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a:xfrm>
            <a:off x="381000" y="685800"/>
            <a:ext cx="8229600" cy="533400"/>
          </a:xfrm>
        </p:spPr>
        <p:txBody>
          <a:bodyPr anchor="ctr">
            <a:normAutofit fontScale="90000"/>
          </a:bodyPr>
          <a:lstStyle/>
          <a:p>
            <a:pPr eaLnBrk="1" hangingPunct="1"/>
            <a:r>
              <a:rPr lang="en-US" sz="3600" b="1" dirty="0" smtClean="0"/>
              <a:t>MTN-020 Vaginal Ring Request Slip  - </a:t>
            </a:r>
            <a:br>
              <a:rPr lang="en-US" sz="3600" b="1" dirty="0" smtClean="0"/>
            </a:br>
            <a:r>
              <a:rPr lang="en-US" sz="3600" b="1" dirty="0" smtClean="0"/>
              <a:t>Error Corrections Once Form is Separated</a:t>
            </a:r>
          </a:p>
        </p:txBody>
      </p:sp>
      <p:sp>
        <p:nvSpPr>
          <p:cNvPr id="47107" name="Content Placeholder 2"/>
          <p:cNvSpPr>
            <a:spLocks noGrp="1"/>
          </p:cNvSpPr>
          <p:nvPr>
            <p:ph idx="4294967295"/>
          </p:nvPr>
        </p:nvSpPr>
        <p:spPr bwMode="auto">
          <a:xfrm>
            <a:off x="228600" y="1524000"/>
            <a:ext cx="8229600" cy="4343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defRPr/>
            </a:pPr>
            <a:r>
              <a:rPr lang="en-US" sz="2800" dirty="0" smtClean="0"/>
              <a:t>In the event that pharmacy staff identifies possible errors on the original (top, white) prescription, they will return the original prescription to clinic staff for clarification or correction.</a:t>
            </a:r>
          </a:p>
          <a:p>
            <a:pPr marL="342900" indent="-342900" eaLnBrk="1" hangingPunct="1">
              <a:defRPr/>
            </a:pPr>
            <a:r>
              <a:rPr lang="en-US" sz="2800" dirty="0" smtClean="0"/>
              <a:t>If corrections are required, they must be made </a:t>
            </a:r>
            <a:r>
              <a:rPr lang="en-US" sz="2800" dirty="0" smtClean="0">
                <a:solidFill>
                  <a:schemeClr val="accent6"/>
                </a:solidFill>
              </a:rPr>
              <a:t>SEPARATELY</a:t>
            </a:r>
            <a:r>
              <a:rPr lang="en-US" sz="2800" dirty="0" smtClean="0"/>
              <a:t> on </a:t>
            </a:r>
            <a:r>
              <a:rPr lang="en-US" sz="2800" b="1" dirty="0" smtClean="0"/>
              <a:t>both the white original request slip and the yellow copy.</a:t>
            </a:r>
          </a:p>
          <a:p>
            <a:pPr marL="0" indent="0" eaLnBrk="1" hangingPunct="1">
              <a:buFont typeface="Wingdings" pitchFamily="2" charset="2"/>
              <a:buNone/>
              <a:defRPr/>
            </a:pPr>
            <a:endParaRPr lang="en-US" sz="2800" dirty="0" smtClean="0"/>
          </a:p>
        </p:txBody>
      </p:sp>
    </p:spTree>
    <p:extLst>
      <p:ext uri="{BB962C8B-B14F-4D97-AF65-F5344CB8AC3E}">
        <p14:creationId xmlns:p14="http://schemas.microsoft.com/office/powerpoint/2010/main" val="831352670"/>
      </p:ext>
    </p:extLst>
  </p:cSld>
  <p:clrMapOvr>
    <a:masterClrMapping/>
  </p:clrMapOvr>
  <p:transition spd="slow" advTm="1421"/>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38400"/>
            <a:ext cx="8229600" cy="1143000"/>
          </a:xfrm>
        </p:spPr>
        <p:txBody>
          <a:bodyPr>
            <a:normAutofit fontScale="90000"/>
          </a:bodyPr>
          <a:lstStyle/>
          <a:p>
            <a:r>
              <a:rPr lang="en-US" dirty="0" smtClean="0"/>
              <a:t>Vaginal Ring Use Duration Guidelines</a:t>
            </a:r>
            <a:endParaRPr lang="en-US" dirty="0"/>
          </a:p>
        </p:txBody>
      </p:sp>
    </p:spTree>
    <p:extLst>
      <p:ext uri="{BB962C8B-B14F-4D97-AF65-F5344CB8AC3E}">
        <p14:creationId xmlns:p14="http://schemas.microsoft.com/office/powerpoint/2010/main" val="9040356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Vaginal Ring Use Duration</a:t>
            </a:r>
            <a:endParaRPr lang="en-US" dirty="0"/>
          </a:p>
        </p:txBody>
      </p:sp>
      <p:sp>
        <p:nvSpPr>
          <p:cNvPr id="3" name="Content Placeholder 2"/>
          <p:cNvSpPr>
            <a:spLocks noGrp="1"/>
          </p:cNvSpPr>
          <p:nvPr>
            <p:ph idx="1"/>
          </p:nvPr>
        </p:nvSpPr>
        <p:spPr/>
        <p:txBody>
          <a:bodyPr>
            <a:normAutofit/>
          </a:bodyPr>
          <a:lstStyle/>
          <a:p>
            <a:r>
              <a:rPr lang="en-US" dirty="0" smtClean="0"/>
              <a:t>Typically worn for about 4 weeks (28 days)</a:t>
            </a:r>
          </a:p>
          <a:p>
            <a:r>
              <a:rPr lang="en-US" dirty="0" smtClean="0"/>
              <a:t>Per protocol, it is recommended that ring use not exceed 35 days </a:t>
            </a:r>
            <a:endParaRPr lang="en-US" i="1" dirty="0" smtClean="0"/>
          </a:p>
          <a:p>
            <a:r>
              <a:rPr lang="en-US" dirty="0" smtClean="0"/>
              <a:t>If </a:t>
            </a:r>
            <a:r>
              <a:rPr lang="en-US" dirty="0"/>
              <a:t>prolonged use </a:t>
            </a:r>
            <a:r>
              <a:rPr lang="en-US" dirty="0" smtClean="0"/>
              <a:t>(&gt;35 </a:t>
            </a:r>
            <a:r>
              <a:rPr lang="en-US" dirty="0"/>
              <a:t>days) </a:t>
            </a:r>
            <a:r>
              <a:rPr lang="en-US" dirty="0" smtClean="0"/>
              <a:t>occurs, attempt </a:t>
            </a:r>
            <a:r>
              <a:rPr lang="en-US" dirty="0"/>
              <a:t>should be made to contact the </a:t>
            </a:r>
            <a:r>
              <a:rPr lang="en-US" dirty="0" smtClean="0"/>
              <a:t>participant, retrieve </a:t>
            </a:r>
            <a:r>
              <a:rPr lang="en-US" dirty="0"/>
              <a:t>the </a:t>
            </a:r>
            <a:r>
              <a:rPr lang="en-US" dirty="0" smtClean="0"/>
              <a:t>used VR, and supply a new VR</a:t>
            </a:r>
            <a:endParaRPr lang="en-US" dirty="0"/>
          </a:p>
        </p:txBody>
      </p:sp>
      <p:pic>
        <p:nvPicPr>
          <p:cNvPr id="4" name="Picture 6" descr="C:\Jared\Dapivirine\MTN 020 communications\Logo\AspireLogoFinal.png"/>
          <p:cNvPicPr>
            <a:picLocks noChangeAspect="1" noChangeArrowheads="1"/>
          </p:cNvPicPr>
          <p:nvPr/>
        </p:nvPicPr>
        <p:blipFill>
          <a:blip r:embed="rId3" cstate="print">
            <a:extLst>
              <a:ext uri="{28A0092B-C50C-407E-A947-70E740481C1C}">
                <a14:useLocalDpi xmlns:a14="http://schemas.microsoft.com/office/drawing/2010/main" val="0"/>
              </a:ext>
            </a:extLst>
          </a:blip>
          <a:srcRect l="26994" t="31758" r="26379" b="34897"/>
          <a:stretch>
            <a:fillRect/>
          </a:stretch>
        </p:blipFill>
        <p:spPr bwMode="auto">
          <a:xfrm>
            <a:off x="7239000" y="5778500"/>
            <a:ext cx="1676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553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a:bodyPr>
          <a:lstStyle/>
          <a:p>
            <a:r>
              <a:rPr lang="en-US" sz="3600" b="1" dirty="0" smtClean="0"/>
              <a:t>Minimum Procedures for VR dispensation: </a:t>
            </a:r>
            <a:endParaRPr lang="en-US" sz="3600" b="1" dirty="0"/>
          </a:p>
        </p:txBody>
      </p:sp>
      <p:sp>
        <p:nvSpPr>
          <p:cNvPr id="3" name="Content Placeholder 2"/>
          <p:cNvSpPr>
            <a:spLocks noGrp="1"/>
          </p:cNvSpPr>
          <p:nvPr>
            <p:ph idx="1"/>
          </p:nvPr>
        </p:nvSpPr>
        <p:spPr/>
        <p:txBody>
          <a:bodyPr>
            <a:normAutofit fontScale="77500" lnSpcReduction="20000"/>
          </a:bodyPr>
          <a:lstStyle/>
          <a:p>
            <a:pPr lvl="0"/>
            <a:r>
              <a:rPr lang="en-US" b="1" dirty="0" smtClean="0"/>
              <a:t>AE </a:t>
            </a:r>
            <a:r>
              <a:rPr lang="en-US" b="1" dirty="0"/>
              <a:t>assessment and reporting </a:t>
            </a:r>
            <a:r>
              <a:rPr lang="en-US" dirty="0" smtClean="0"/>
              <a:t>(verbal </a:t>
            </a:r>
            <a:r>
              <a:rPr lang="en-US" dirty="0"/>
              <a:t>report of symptoms is acceptable; if symptoms indicate that further evaluation is necessary, this must be conducted prior to dispensing study product)</a:t>
            </a:r>
          </a:p>
          <a:p>
            <a:pPr lvl="0"/>
            <a:r>
              <a:rPr lang="en-US" b="1" dirty="0"/>
              <a:t>HIV testing and counseling </a:t>
            </a:r>
            <a:r>
              <a:rPr lang="en-US" dirty="0"/>
              <a:t>(including </a:t>
            </a:r>
            <a:r>
              <a:rPr lang="en-US" dirty="0" smtClean="0"/>
              <a:t>RR counseling</a:t>
            </a:r>
            <a:r>
              <a:rPr lang="en-US" dirty="0"/>
              <a:t>) and </a:t>
            </a:r>
            <a:r>
              <a:rPr lang="en-US" b="1" dirty="0"/>
              <a:t>pregnancy testing </a:t>
            </a:r>
            <a:r>
              <a:rPr lang="en-US" dirty="0"/>
              <a:t>are required for product dispensation </a:t>
            </a:r>
            <a:r>
              <a:rPr lang="en-US" u="sng" dirty="0"/>
              <a:t>if this has not been done at the research clinic within the past 60 days </a:t>
            </a:r>
            <a:r>
              <a:rPr lang="en-US" dirty="0"/>
              <a:t>(i.e. within last </a:t>
            </a:r>
            <a:r>
              <a:rPr lang="en-US" dirty="0" smtClean="0"/>
              <a:t>2 scheduled visits) </a:t>
            </a:r>
            <a:endParaRPr lang="en-US" dirty="0"/>
          </a:p>
          <a:p>
            <a:pPr lvl="0"/>
            <a:r>
              <a:rPr lang="en-US" dirty="0"/>
              <a:t>Collection of Used Ring (and unused, if applicable), if available</a:t>
            </a:r>
          </a:p>
          <a:p>
            <a:pPr lvl="0"/>
            <a:r>
              <a:rPr lang="en-US" dirty="0"/>
              <a:t>Adherence Counseling/Product Use Instructions, as needed</a:t>
            </a:r>
          </a:p>
        </p:txBody>
      </p:sp>
      <p:pic>
        <p:nvPicPr>
          <p:cNvPr id="4" name="Picture 6" descr="C:\Jared\Dapivirine\MTN 020 communications\Logo\AspireLogoFinal.png"/>
          <p:cNvPicPr>
            <a:picLocks noChangeAspect="1" noChangeArrowheads="1"/>
          </p:cNvPicPr>
          <p:nvPr/>
        </p:nvPicPr>
        <p:blipFill>
          <a:blip r:embed="rId3" cstate="print">
            <a:extLst>
              <a:ext uri="{28A0092B-C50C-407E-A947-70E740481C1C}">
                <a14:useLocalDpi xmlns:a14="http://schemas.microsoft.com/office/drawing/2010/main" val="0"/>
              </a:ext>
            </a:extLst>
          </a:blip>
          <a:srcRect l="26994" t="31758" r="26379" b="34897"/>
          <a:stretch>
            <a:fillRect/>
          </a:stretch>
        </p:blipFill>
        <p:spPr bwMode="auto">
          <a:xfrm>
            <a:off x="7239000" y="5778500"/>
            <a:ext cx="1676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074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Equivalent Timeframes</a:t>
            </a:r>
            <a:endParaRPr lang="en-US" sz="3600" b="1" dirty="0"/>
          </a:p>
        </p:txBody>
      </p:sp>
      <p:grpSp>
        <p:nvGrpSpPr>
          <p:cNvPr id="6150" name="Group 6149"/>
          <p:cNvGrpSpPr/>
          <p:nvPr/>
        </p:nvGrpSpPr>
        <p:grpSpPr>
          <a:xfrm>
            <a:off x="566737" y="4467225"/>
            <a:ext cx="2271713" cy="1750695"/>
            <a:chOff x="566737" y="4467225"/>
            <a:chExt cx="2271713" cy="1750695"/>
          </a:xfrm>
        </p:grpSpPr>
        <p:sp>
          <p:nvSpPr>
            <p:cNvPr id="30" name="Freeform 29"/>
            <p:cNvSpPr/>
            <p:nvPr/>
          </p:nvSpPr>
          <p:spPr>
            <a:xfrm>
              <a:off x="609601" y="5791200"/>
              <a:ext cx="2126455" cy="426720"/>
            </a:xfrm>
            <a:custGeom>
              <a:avLst/>
              <a:gdLst>
                <a:gd name="connsiteX0" fmla="*/ 0 w 2468880"/>
                <a:gd name="connsiteY0" fmla="*/ 71121 h 426720"/>
                <a:gd name="connsiteX1" fmla="*/ 71121 w 2468880"/>
                <a:gd name="connsiteY1" fmla="*/ 0 h 426720"/>
                <a:gd name="connsiteX2" fmla="*/ 2397759 w 2468880"/>
                <a:gd name="connsiteY2" fmla="*/ 0 h 426720"/>
                <a:gd name="connsiteX3" fmla="*/ 2468880 w 2468880"/>
                <a:gd name="connsiteY3" fmla="*/ 71121 h 426720"/>
                <a:gd name="connsiteX4" fmla="*/ 2468880 w 2468880"/>
                <a:gd name="connsiteY4" fmla="*/ 355599 h 426720"/>
                <a:gd name="connsiteX5" fmla="*/ 2397759 w 2468880"/>
                <a:gd name="connsiteY5" fmla="*/ 426720 h 426720"/>
                <a:gd name="connsiteX6" fmla="*/ 71121 w 2468880"/>
                <a:gd name="connsiteY6" fmla="*/ 426720 h 426720"/>
                <a:gd name="connsiteX7" fmla="*/ 0 w 2468880"/>
                <a:gd name="connsiteY7" fmla="*/ 355599 h 426720"/>
                <a:gd name="connsiteX8" fmla="*/ 0 w 2468880"/>
                <a:gd name="connsiteY8" fmla="*/ 71121 h 42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8880" h="426720">
                  <a:moveTo>
                    <a:pt x="0" y="71121"/>
                  </a:moveTo>
                  <a:cubicBezTo>
                    <a:pt x="0" y="31842"/>
                    <a:pt x="31842" y="0"/>
                    <a:pt x="71121" y="0"/>
                  </a:cubicBezTo>
                  <a:lnTo>
                    <a:pt x="2397759" y="0"/>
                  </a:lnTo>
                  <a:cubicBezTo>
                    <a:pt x="2437038" y="0"/>
                    <a:pt x="2468880" y="31842"/>
                    <a:pt x="2468880" y="71121"/>
                  </a:cubicBezTo>
                  <a:lnTo>
                    <a:pt x="2468880" y="355599"/>
                  </a:lnTo>
                  <a:cubicBezTo>
                    <a:pt x="2468880" y="394878"/>
                    <a:pt x="2437038" y="426720"/>
                    <a:pt x="2397759" y="426720"/>
                  </a:cubicBezTo>
                  <a:lnTo>
                    <a:pt x="71121" y="426720"/>
                  </a:lnTo>
                  <a:cubicBezTo>
                    <a:pt x="31842" y="426720"/>
                    <a:pt x="0" y="394878"/>
                    <a:pt x="0" y="355599"/>
                  </a:cubicBezTo>
                  <a:lnTo>
                    <a:pt x="0" y="7112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601" tIns="85601" rIns="85601" bIns="85601" numCol="1" spcCol="1270" anchor="ctr" anchorCtr="0">
              <a:noAutofit/>
            </a:bodyPr>
            <a:lstStyle/>
            <a:p>
              <a:pPr lvl="0" algn="ctr" defTabSz="755650">
                <a:lnSpc>
                  <a:spcPct val="90000"/>
                </a:lnSpc>
                <a:spcBef>
                  <a:spcPct val="0"/>
                </a:spcBef>
                <a:spcAft>
                  <a:spcPct val="35000"/>
                </a:spcAft>
              </a:pPr>
              <a:r>
                <a:rPr lang="en-US" sz="1400" kern="1200" dirty="0" smtClean="0"/>
                <a:t>Dispense 1 Ring</a:t>
              </a:r>
              <a:endParaRPr lang="en-US" sz="1400" kern="1200"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4467225"/>
              <a:ext cx="184785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737" y="4904436"/>
              <a:ext cx="500063" cy="449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151" name="Group 6150"/>
          <p:cNvGrpSpPr/>
          <p:nvPr/>
        </p:nvGrpSpPr>
        <p:grpSpPr>
          <a:xfrm>
            <a:off x="3744860" y="4746651"/>
            <a:ext cx="1817740" cy="1471269"/>
            <a:chOff x="3744860" y="4746651"/>
            <a:chExt cx="1817740" cy="1471269"/>
          </a:xfrm>
        </p:grpSpPr>
        <p:sp>
          <p:nvSpPr>
            <p:cNvPr id="31" name="Freeform 30"/>
            <p:cNvSpPr/>
            <p:nvPr/>
          </p:nvSpPr>
          <p:spPr>
            <a:xfrm>
              <a:off x="3744860" y="5791200"/>
              <a:ext cx="1779639" cy="426720"/>
            </a:xfrm>
            <a:custGeom>
              <a:avLst/>
              <a:gdLst>
                <a:gd name="connsiteX0" fmla="*/ 0 w 2468880"/>
                <a:gd name="connsiteY0" fmla="*/ 71121 h 426720"/>
                <a:gd name="connsiteX1" fmla="*/ 71121 w 2468880"/>
                <a:gd name="connsiteY1" fmla="*/ 0 h 426720"/>
                <a:gd name="connsiteX2" fmla="*/ 2397759 w 2468880"/>
                <a:gd name="connsiteY2" fmla="*/ 0 h 426720"/>
                <a:gd name="connsiteX3" fmla="*/ 2468880 w 2468880"/>
                <a:gd name="connsiteY3" fmla="*/ 71121 h 426720"/>
                <a:gd name="connsiteX4" fmla="*/ 2468880 w 2468880"/>
                <a:gd name="connsiteY4" fmla="*/ 355599 h 426720"/>
                <a:gd name="connsiteX5" fmla="*/ 2397759 w 2468880"/>
                <a:gd name="connsiteY5" fmla="*/ 426720 h 426720"/>
                <a:gd name="connsiteX6" fmla="*/ 71121 w 2468880"/>
                <a:gd name="connsiteY6" fmla="*/ 426720 h 426720"/>
                <a:gd name="connsiteX7" fmla="*/ 0 w 2468880"/>
                <a:gd name="connsiteY7" fmla="*/ 355599 h 426720"/>
                <a:gd name="connsiteX8" fmla="*/ 0 w 2468880"/>
                <a:gd name="connsiteY8" fmla="*/ 71121 h 42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8880" h="426720">
                  <a:moveTo>
                    <a:pt x="0" y="71121"/>
                  </a:moveTo>
                  <a:cubicBezTo>
                    <a:pt x="0" y="31842"/>
                    <a:pt x="31842" y="0"/>
                    <a:pt x="71121" y="0"/>
                  </a:cubicBezTo>
                  <a:lnTo>
                    <a:pt x="2397759" y="0"/>
                  </a:lnTo>
                  <a:cubicBezTo>
                    <a:pt x="2437038" y="0"/>
                    <a:pt x="2468880" y="31842"/>
                    <a:pt x="2468880" y="71121"/>
                  </a:cubicBezTo>
                  <a:lnTo>
                    <a:pt x="2468880" y="355599"/>
                  </a:lnTo>
                  <a:cubicBezTo>
                    <a:pt x="2468880" y="394878"/>
                    <a:pt x="2437038" y="426720"/>
                    <a:pt x="2397759" y="426720"/>
                  </a:cubicBezTo>
                  <a:lnTo>
                    <a:pt x="71121" y="426720"/>
                  </a:lnTo>
                  <a:cubicBezTo>
                    <a:pt x="31842" y="426720"/>
                    <a:pt x="0" y="394878"/>
                    <a:pt x="0" y="355599"/>
                  </a:cubicBezTo>
                  <a:lnTo>
                    <a:pt x="0" y="7112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601" tIns="85601" rIns="85601" bIns="85601" numCol="1" spcCol="1270" anchor="ctr" anchorCtr="0">
              <a:noAutofit/>
            </a:bodyPr>
            <a:lstStyle/>
            <a:p>
              <a:pPr lvl="0" algn="ctr" defTabSz="755650">
                <a:lnSpc>
                  <a:spcPct val="90000"/>
                </a:lnSpc>
                <a:spcBef>
                  <a:spcPct val="0"/>
                </a:spcBef>
                <a:spcAft>
                  <a:spcPct val="35000"/>
                </a:spcAft>
              </a:pPr>
              <a:r>
                <a:rPr lang="en-US" sz="1400" kern="1200" dirty="0" smtClean="0"/>
                <a:t>Deliver 1 ring off-site</a:t>
              </a:r>
              <a:endParaRPr lang="en-US" sz="1400" kern="1200"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2515" y="4746651"/>
              <a:ext cx="1280085" cy="1044549"/>
            </a:xfrm>
            <a:prstGeom prst="rect">
              <a:avLst/>
            </a:prstGeom>
          </p:spPr>
        </p:pic>
        <p:pic>
          <p:nvPicPr>
            <p:cNvPr id="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401" y="5044149"/>
              <a:ext cx="500063" cy="449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149" name="Group 6148"/>
          <p:cNvGrpSpPr/>
          <p:nvPr/>
        </p:nvGrpSpPr>
        <p:grpSpPr>
          <a:xfrm>
            <a:off x="609601" y="3429000"/>
            <a:ext cx="7791449" cy="1066800"/>
            <a:chOff x="609601" y="3429000"/>
            <a:chExt cx="7791449" cy="1066800"/>
          </a:xfrm>
        </p:grpSpPr>
        <p:sp>
          <p:nvSpPr>
            <p:cNvPr id="16" name="Right Arrow 15"/>
            <p:cNvSpPr/>
            <p:nvPr/>
          </p:nvSpPr>
          <p:spPr>
            <a:xfrm>
              <a:off x="609601" y="3429000"/>
              <a:ext cx="7791449" cy="1066800"/>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8" name="TextBox 27"/>
            <p:cNvSpPr txBox="1"/>
            <p:nvPr/>
          </p:nvSpPr>
          <p:spPr>
            <a:xfrm>
              <a:off x="3210517" y="3745870"/>
              <a:ext cx="3132461" cy="461665"/>
            </a:xfrm>
            <a:prstGeom prst="rect">
              <a:avLst/>
            </a:prstGeom>
            <a:noFill/>
          </p:spPr>
          <p:txBody>
            <a:bodyPr wrap="none" rtlCol="0">
              <a:spAutoFit/>
            </a:bodyPr>
            <a:lstStyle/>
            <a:p>
              <a:r>
                <a:rPr lang="en-US" sz="2400" dirty="0" smtClean="0"/>
                <a:t>Approximately 60 Days</a:t>
              </a:r>
              <a:endParaRPr lang="en-US" sz="2400" dirty="0"/>
            </a:p>
          </p:txBody>
        </p:sp>
      </p:grpSp>
      <p:grpSp>
        <p:nvGrpSpPr>
          <p:cNvPr id="6152" name="Group 6151"/>
          <p:cNvGrpSpPr/>
          <p:nvPr/>
        </p:nvGrpSpPr>
        <p:grpSpPr>
          <a:xfrm>
            <a:off x="6553200" y="4467225"/>
            <a:ext cx="1847850" cy="1750695"/>
            <a:chOff x="6553200" y="4467225"/>
            <a:chExt cx="1847850" cy="1750695"/>
          </a:xfrm>
        </p:grpSpPr>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4467225"/>
              <a:ext cx="184785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Freeform 28"/>
            <p:cNvSpPr/>
            <p:nvPr/>
          </p:nvSpPr>
          <p:spPr>
            <a:xfrm>
              <a:off x="6724650" y="5791200"/>
              <a:ext cx="1543050" cy="426720"/>
            </a:xfrm>
            <a:custGeom>
              <a:avLst/>
              <a:gdLst>
                <a:gd name="connsiteX0" fmla="*/ 0 w 2648902"/>
                <a:gd name="connsiteY0" fmla="*/ 71121 h 426720"/>
                <a:gd name="connsiteX1" fmla="*/ 71121 w 2648902"/>
                <a:gd name="connsiteY1" fmla="*/ 0 h 426720"/>
                <a:gd name="connsiteX2" fmla="*/ 2577781 w 2648902"/>
                <a:gd name="connsiteY2" fmla="*/ 0 h 426720"/>
                <a:gd name="connsiteX3" fmla="*/ 2648902 w 2648902"/>
                <a:gd name="connsiteY3" fmla="*/ 71121 h 426720"/>
                <a:gd name="connsiteX4" fmla="*/ 2648902 w 2648902"/>
                <a:gd name="connsiteY4" fmla="*/ 355599 h 426720"/>
                <a:gd name="connsiteX5" fmla="*/ 2577781 w 2648902"/>
                <a:gd name="connsiteY5" fmla="*/ 426720 h 426720"/>
                <a:gd name="connsiteX6" fmla="*/ 71121 w 2648902"/>
                <a:gd name="connsiteY6" fmla="*/ 426720 h 426720"/>
                <a:gd name="connsiteX7" fmla="*/ 0 w 2648902"/>
                <a:gd name="connsiteY7" fmla="*/ 355599 h 426720"/>
                <a:gd name="connsiteX8" fmla="*/ 0 w 2648902"/>
                <a:gd name="connsiteY8" fmla="*/ 71121 h 42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8902" h="426720">
                  <a:moveTo>
                    <a:pt x="0" y="71121"/>
                  </a:moveTo>
                  <a:cubicBezTo>
                    <a:pt x="0" y="31842"/>
                    <a:pt x="31842" y="0"/>
                    <a:pt x="71121" y="0"/>
                  </a:cubicBezTo>
                  <a:lnTo>
                    <a:pt x="2577781" y="0"/>
                  </a:lnTo>
                  <a:cubicBezTo>
                    <a:pt x="2617060" y="0"/>
                    <a:pt x="2648902" y="31842"/>
                    <a:pt x="2648902" y="71121"/>
                  </a:cubicBezTo>
                  <a:lnTo>
                    <a:pt x="2648902" y="355599"/>
                  </a:lnTo>
                  <a:cubicBezTo>
                    <a:pt x="2648902" y="394878"/>
                    <a:pt x="2617060" y="426720"/>
                    <a:pt x="2577781" y="426720"/>
                  </a:cubicBezTo>
                  <a:lnTo>
                    <a:pt x="71121" y="426720"/>
                  </a:lnTo>
                  <a:cubicBezTo>
                    <a:pt x="31842" y="426720"/>
                    <a:pt x="0" y="394878"/>
                    <a:pt x="0" y="355599"/>
                  </a:cubicBezTo>
                  <a:lnTo>
                    <a:pt x="0" y="7112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741" tIns="62741" rIns="62741" bIns="62741" numCol="1" spcCol="1270" anchor="ctr" anchorCtr="0">
              <a:noAutofit/>
            </a:bodyPr>
            <a:lstStyle/>
            <a:p>
              <a:pPr lvl="0" algn="ctr" defTabSz="488950">
                <a:lnSpc>
                  <a:spcPct val="90000"/>
                </a:lnSpc>
                <a:spcBef>
                  <a:spcPct val="0"/>
                </a:spcBef>
                <a:spcAft>
                  <a:spcPct val="35000"/>
                </a:spcAft>
              </a:pPr>
              <a:r>
                <a:rPr lang="en-US" sz="1400" kern="1200" dirty="0" smtClean="0"/>
                <a:t>Next In-Clinic Visit</a:t>
              </a:r>
              <a:endParaRPr lang="en-US" sz="1400" kern="1200" dirty="0"/>
            </a:p>
          </p:txBody>
        </p:sp>
      </p:grpSp>
      <p:grpSp>
        <p:nvGrpSpPr>
          <p:cNvPr id="6145" name="Group 6144"/>
          <p:cNvGrpSpPr/>
          <p:nvPr/>
        </p:nvGrpSpPr>
        <p:grpSpPr>
          <a:xfrm>
            <a:off x="540543" y="1543050"/>
            <a:ext cx="2297907" cy="1733550"/>
            <a:chOff x="540543" y="1343025"/>
            <a:chExt cx="2297907" cy="173355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343025"/>
              <a:ext cx="184785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543" y="2005012"/>
              <a:ext cx="500063" cy="449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543" y="1555460"/>
              <a:ext cx="500063" cy="449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Freeform 35"/>
            <p:cNvSpPr/>
            <p:nvPr/>
          </p:nvSpPr>
          <p:spPr>
            <a:xfrm>
              <a:off x="609601" y="2649855"/>
              <a:ext cx="2126456" cy="426720"/>
            </a:xfrm>
            <a:custGeom>
              <a:avLst/>
              <a:gdLst>
                <a:gd name="connsiteX0" fmla="*/ 0 w 2468880"/>
                <a:gd name="connsiteY0" fmla="*/ 71121 h 426720"/>
                <a:gd name="connsiteX1" fmla="*/ 71121 w 2468880"/>
                <a:gd name="connsiteY1" fmla="*/ 0 h 426720"/>
                <a:gd name="connsiteX2" fmla="*/ 2397759 w 2468880"/>
                <a:gd name="connsiteY2" fmla="*/ 0 h 426720"/>
                <a:gd name="connsiteX3" fmla="*/ 2468880 w 2468880"/>
                <a:gd name="connsiteY3" fmla="*/ 71121 h 426720"/>
                <a:gd name="connsiteX4" fmla="*/ 2468880 w 2468880"/>
                <a:gd name="connsiteY4" fmla="*/ 355599 h 426720"/>
                <a:gd name="connsiteX5" fmla="*/ 2397759 w 2468880"/>
                <a:gd name="connsiteY5" fmla="*/ 426720 h 426720"/>
                <a:gd name="connsiteX6" fmla="*/ 71121 w 2468880"/>
                <a:gd name="connsiteY6" fmla="*/ 426720 h 426720"/>
                <a:gd name="connsiteX7" fmla="*/ 0 w 2468880"/>
                <a:gd name="connsiteY7" fmla="*/ 355599 h 426720"/>
                <a:gd name="connsiteX8" fmla="*/ 0 w 2468880"/>
                <a:gd name="connsiteY8" fmla="*/ 71121 h 42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8880" h="426720">
                  <a:moveTo>
                    <a:pt x="0" y="71121"/>
                  </a:moveTo>
                  <a:cubicBezTo>
                    <a:pt x="0" y="31842"/>
                    <a:pt x="31842" y="0"/>
                    <a:pt x="71121" y="0"/>
                  </a:cubicBezTo>
                  <a:lnTo>
                    <a:pt x="2397759" y="0"/>
                  </a:lnTo>
                  <a:cubicBezTo>
                    <a:pt x="2437038" y="0"/>
                    <a:pt x="2468880" y="31842"/>
                    <a:pt x="2468880" y="71121"/>
                  </a:cubicBezTo>
                  <a:lnTo>
                    <a:pt x="2468880" y="355599"/>
                  </a:lnTo>
                  <a:cubicBezTo>
                    <a:pt x="2468880" y="394878"/>
                    <a:pt x="2437038" y="426720"/>
                    <a:pt x="2397759" y="426720"/>
                  </a:cubicBezTo>
                  <a:lnTo>
                    <a:pt x="71121" y="426720"/>
                  </a:lnTo>
                  <a:cubicBezTo>
                    <a:pt x="31842" y="426720"/>
                    <a:pt x="0" y="394878"/>
                    <a:pt x="0" y="355599"/>
                  </a:cubicBezTo>
                  <a:lnTo>
                    <a:pt x="0" y="7112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601" tIns="85601" rIns="85601" bIns="85601" numCol="1" spcCol="1270" anchor="ctr" anchorCtr="0">
              <a:noAutofit/>
            </a:bodyPr>
            <a:lstStyle/>
            <a:p>
              <a:pPr lvl="0" algn="ctr" defTabSz="755650">
                <a:lnSpc>
                  <a:spcPct val="90000"/>
                </a:lnSpc>
                <a:spcBef>
                  <a:spcPct val="0"/>
                </a:spcBef>
                <a:spcAft>
                  <a:spcPct val="35000"/>
                </a:spcAft>
              </a:pPr>
              <a:r>
                <a:rPr lang="en-US" sz="1400" kern="1200" dirty="0" smtClean="0"/>
                <a:t>Dispense 2 Rings</a:t>
              </a:r>
              <a:endParaRPr lang="en-US" sz="1400" kern="1200" dirty="0"/>
            </a:p>
          </p:txBody>
        </p:sp>
      </p:grpSp>
      <p:grpSp>
        <p:nvGrpSpPr>
          <p:cNvPr id="6148" name="Group 6147"/>
          <p:cNvGrpSpPr/>
          <p:nvPr/>
        </p:nvGrpSpPr>
        <p:grpSpPr>
          <a:xfrm>
            <a:off x="6457950" y="1543050"/>
            <a:ext cx="1847850" cy="1733550"/>
            <a:chOff x="6457950" y="1343025"/>
            <a:chExt cx="1847850" cy="1733550"/>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7950" y="1343025"/>
              <a:ext cx="184785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Freeform 36"/>
            <p:cNvSpPr/>
            <p:nvPr/>
          </p:nvSpPr>
          <p:spPr>
            <a:xfrm>
              <a:off x="6629400" y="2649855"/>
              <a:ext cx="1543050" cy="426720"/>
            </a:xfrm>
            <a:custGeom>
              <a:avLst/>
              <a:gdLst>
                <a:gd name="connsiteX0" fmla="*/ 0 w 2648902"/>
                <a:gd name="connsiteY0" fmla="*/ 71121 h 426720"/>
                <a:gd name="connsiteX1" fmla="*/ 71121 w 2648902"/>
                <a:gd name="connsiteY1" fmla="*/ 0 h 426720"/>
                <a:gd name="connsiteX2" fmla="*/ 2577781 w 2648902"/>
                <a:gd name="connsiteY2" fmla="*/ 0 h 426720"/>
                <a:gd name="connsiteX3" fmla="*/ 2648902 w 2648902"/>
                <a:gd name="connsiteY3" fmla="*/ 71121 h 426720"/>
                <a:gd name="connsiteX4" fmla="*/ 2648902 w 2648902"/>
                <a:gd name="connsiteY4" fmla="*/ 355599 h 426720"/>
                <a:gd name="connsiteX5" fmla="*/ 2577781 w 2648902"/>
                <a:gd name="connsiteY5" fmla="*/ 426720 h 426720"/>
                <a:gd name="connsiteX6" fmla="*/ 71121 w 2648902"/>
                <a:gd name="connsiteY6" fmla="*/ 426720 h 426720"/>
                <a:gd name="connsiteX7" fmla="*/ 0 w 2648902"/>
                <a:gd name="connsiteY7" fmla="*/ 355599 h 426720"/>
                <a:gd name="connsiteX8" fmla="*/ 0 w 2648902"/>
                <a:gd name="connsiteY8" fmla="*/ 71121 h 42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8902" h="426720">
                  <a:moveTo>
                    <a:pt x="0" y="71121"/>
                  </a:moveTo>
                  <a:cubicBezTo>
                    <a:pt x="0" y="31842"/>
                    <a:pt x="31842" y="0"/>
                    <a:pt x="71121" y="0"/>
                  </a:cubicBezTo>
                  <a:lnTo>
                    <a:pt x="2577781" y="0"/>
                  </a:lnTo>
                  <a:cubicBezTo>
                    <a:pt x="2617060" y="0"/>
                    <a:pt x="2648902" y="31842"/>
                    <a:pt x="2648902" y="71121"/>
                  </a:cubicBezTo>
                  <a:lnTo>
                    <a:pt x="2648902" y="355599"/>
                  </a:lnTo>
                  <a:cubicBezTo>
                    <a:pt x="2648902" y="394878"/>
                    <a:pt x="2617060" y="426720"/>
                    <a:pt x="2577781" y="426720"/>
                  </a:cubicBezTo>
                  <a:lnTo>
                    <a:pt x="71121" y="426720"/>
                  </a:lnTo>
                  <a:cubicBezTo>
                    <a:pt x="31842" y="426720"/>
                    <a:pt x="0" y="394878"/>
                    <a:pt x="0" y="355599"/>
                  </a:cubicBezTo>
                  <a:lnTo>
                    <a:pt x="0" y="7112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741" tIns="62741" rIns="62741" bIns="62741" numCol="1" spcCol="1270" anchor="ctr" anchorCtr="0">
              <a:noAutofit/>
            </a:bodyPr>
            <a:lstStyle/>
            <a:p>
              <a:pPr lvl="0" algn="ctr" defTabSz="488950">
                <a:lnSpc>
                  <a:spcPct val="90000"/>
                </a:lnSpc>
                <a:spcBef>
                  <a:spcPct val="0"/>
                </a:spcBef>
                <a:spcAft>
                  <a:spcPct val="35000"/>
                </a:spcAft>
              </a:pPr>
              <a:r>
                <a:rPr lang="en-US" sz="1400" kern="1200" dirty="0" smtClean="0"/>
                <a:t>Next In-Clinic Visit</a:t>
              </a:r>
              <a:endParaRPr lang="en-US" sz="1400" kern="1200" dirty="0"/>
            </a:p>
          </p:txBody>
        </p:sp>
      </p:grpSp>
      <p:sp>
        <p:nvSpPr>
          <p:cNvPr id="40" name="Freeform 39"/>
          <p:cNvSpPr/>
          <p:nvPr/>
        </p:nvSpPr>
        <p:spPr>
          <a:xfrm>
            <a:off x="3733800" y="2011680"/>
            <a:ext cx="1779639" cy="426720"/>
          </a:xfrm>
          <a:custGeom>
            <a:avLst/>
            <a:gdLst>
              <a:gd name="connsiteX0" fmla="*/ 0 w 2468880"/>
              <a:gd name="connsiteY0" fmla="*/ 71121 h 426720"/>
              <a:gd name="connsiteX1" fmla="*/ 71121 w 2468880"/>
              <a:gd name="connsiteY1" fmla="*/ 0 h 426720"/>
              <a:gd name="connsiteX2" fmla="*/ 2397759 w 2468880"/>
              <a:gd name="connsiteY2" fmla="*/ 0 h 426720"/>
              <a:gd name="connsiteX3" fmla="*/ 2468880 w 2468880"/>
              <a:gd name="connsiteY3" fmla="*/ 71121 h 426720"/>
              <a:gd name="connsiteX4" fmla="*/ 2468880 w 2468880"/>
              <a:gd name="connsiteY4" fmla="*/ 355599 h 426720"/>
              <a:gd name="connsiteX5" fmla="*/ 2397759 w 2468880"/>
              <a:gd name="connsiteY5" fmla="*/ 426720 h 426720"/>
              <a:gd name="connsiteX6" fmla="*/ 71121 w 2468880"/>
              <a:gd name="connsiteY6" fmla="*/ 426720 h 426720"/>
              <a:gd name="connsiteX7" fmla="*/ 0 w 2468880"/>
              <a:gd name="connsiteY7" fmla="*/ 355599 h 426720"/>
              <a:gd name="connsiteX8" fmla="*/ 0 w 2468880"/>
              <a:gd name="connsiteY8" fmla="*/ 71121 h 42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8880" h="426720">
                <a:moveTo>
                  <a:pt x="0" y="71121"/>
                </a:moveTo>
                <a:cubicBezTo>
                  <a:pt x="0" y="31842"/>
                  <a:pt x="31842" y="0"/>
                  <a:pt x="71121" y="0"/>
                </a:cubicBezTo>
                <a:lnTo>
                  <a:pt x="2397759" y="0"/>
                </a:lnTo>
                <a:cubicBezTo>
                  <a:pt x="2437038" y="0"/>
                  <a:pt x="2468880" y="31842"/>
                  <a:pt x="2468880" y="71121"/>
                </a:cubicBezTo>
                <a:lnTo>
                  <a:pt x="2468880" y="355599"/>
                </a:lnTo>
                <a:cubicBezTo>
                  <a:pt x="2468880" y="394878"/>
                  <a:pt x="2437038" y="426720"/>
                  <a:pt x="2397759" y="426720"/>
                </a:cubicBezTo>
                <a:lnTo>
                  <a:pt x="71121" y="426720"/>
                </a:lnTo>
                <a:cubicBezTo>
                  <a:pt x="31842" y="426720"/>
                  <a:pt x="0" y="394878"/>
                  <a:pt x="0" y="355599"/>
                </a:cubicBezTo>
                <a:lnTo>
                  <a:pt x="0" y="71121"/>
                </a:lnTo>
                <a:close/>
              </a:path>
            </a:pathLst>
          </a:cu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601" tIns="85601" rIns="85601" bIns="85601" numCol="1" spcCol="1270" anchor="ctr" anchorCtr="0">
            <a:noAutofit/>
          </a:bodyPr>
          <a:lstStyle/>
          <a:p>
            <a:pPr lvl="0" algn="ctr" defTabSz="755650">
              <a:lnSpc>
                <a:spcPct val="90000"/>
              </a:lnSpc>
              <a:spcBef>
                <a:spcPct val="0"/>
              </a:spcBef>
              <a:spcAft>
                <a:spcPct val="35000"/>
              </a:spcAft>
            </a:pPr>
            <a:r>
              <a:rPr lang="en-US" sz="1400" kern="1200" dirty="0" smtClean="0">
                <a:solidFill>
                  <a:schemeClr val="tx1"/>
                </a:solidFill>
              </a:rPr>
              <a:t>[Missed Visit]</a:t>
            </a:r>
            <a:endParaRPr lang="en-US" sz="1400" kern="1200" dirty="0">
              <a:solidFill>
                <a:schemeClr val="tx1"/>
              </a:solidFill>
            </a:endParaRPr>
          </a:p>
        </p:txBody>
      </p:sp>
    </p:spTree>
    <p:extLst>
      <p:ext uri="{BB962C8B-B14F-4D97-AF65-F5344CB8AC3E}">
        <p14:creationId xmlns:p14="http://schemas.microsoft.com/office/powerpoint/2010/main" val="349917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5"/>
                                        </p:tgtEl>
                                        <p:attrNameLst>
                                          <p:attrName>style.visibility</p:attrName>
                                        </p:attrNameLst>
                                      </p:cBhvr>
                                      <p:to>
                                        <p:strVal val="visible"/>
                                      </p:to>
                                    </p:set>
                                    <p:animEffect transition="in" filter="fade">
                                      <p:cBhvr>
                                        <p:cTn id="7" dur="500"/>
                                        <p:tgtEl>
                                          <p:spTgt spid="614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6148"/>
                                        </p:tgtEl>
                                        <p:attrNameLst>
                                          <p:attrName>style.visibility</p:attrName>
                                        </p:attrNameLst>
                                      </p:cBhvr>
                                      <p:to>
                                        <p:strVal val="visible"/>
                                      </p:to>
                                    </p:set>
                                    <p:animEffect transition="in" filter="fade">
                                      <p:cBhvr>
                                        <p:cTn id="15" dur="1000"/>
                                        <p:tgtEl>
                                          <p:spTgt spid="614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149"/>
                                        </p:tgtEl>
                                        <p:attrNameLst>
                                          <p:attrName>style.visibility</p:attrName>
                                        </p:attrNameLst>
                                      </p:cBhvr>
                                      <p:to>
                                        <p:strVal val="visible"/>
                                      </p:to>
                                    </p:set>
                                    <p:animEffect transition="in" filter="fade">
                                      <p:cBhvr>
                                        <p:cTn id="20" dur="1000"/>
                                        <p:tgtEl>
                                          <p:spTgt spid="614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150"/>
                                        </p:tgtEl>
                                        <p:attrNameLst>
                                          <p:attrName>style.visibility</p:attrName>
                                        </p:attrNameLst>
                                      </p:cBhvr>
                                      <p:to>
                                        <p:strVal val="visible"/>
                                      </p:to>
                                    </p:set>
                                    <p:animEffect transition="in" filter="fade">
                                      <p:cBhvr>
                                        <p:cTn id="25" dur="500"/>
                                        <p:tgtEl>
                                          <p:spTgt spid="6150"/>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6151"/>
                                        </p:tgtEl>
                                        <p:attrNameLst>
                                          <p:attrName>style.visibility</p:attrName>
                                        </p:attrNameLst>
                                      </p:cBhvr>
                                      <p:to>
                                        <p:strVal val="visible"/>
                                      </p:to>
                                    </p:set>
                                    <p:animEffect transition="in" filter="fade">
                                      <p:cBhvr>
                                        <p:cTn id="29" dur="1000"/>
                                        <p:tgtEl>
                                          <p:spTgt spid="6151"/>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6152"/>
                                        </p:tgtEl>
                                        <p:attrNameLst>
                                          <p:attrName>style.visibility</p:attrName>
                                        </p:attrNameLst>
                                      </p:cBhvr>
                                      <p:to>
                                        <p:strVal val="visible"/>
                                      </p:to>
                                    </p:set>
                                    <p:animEffect transition="in" filter="fade">
                                      <p:cBhvr>
                                        <p:cTn id="33" dur="1000"/>
                                        <p:tgtEl>
                                          <p:spTgt spid="6152"/>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mph" presetSubtype="0" fill="hold" nodeType="clickEffect">
                                  <p:stCondLst>
                                    <p:cond delay="0"/>
                                  </p:stCondLst>
                                  <p:childTnLst>
                                    <p:animEffect transition="out" filter="fade">
                                      <p:cBhvr>
                                        <p:cTn id="37" dur="500" tmFilter="0, 0; .2, .5; .8, .5; 1, 0"/>
                                        <p:tgtEl>
                                          <p:spTgt spid="6149"/>
                                        </p:tgtEl>
                                      </p:cBhvr>
                                    </p:animEffect>
                                    <p:animScale>
                                      <p:cBhvr>
                                        <p:cTn id="38" dur="250" autoRev="1" fill="hold"/>
                                        <p:tgtEl>
                                          <p:spTgt spid="614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Provision of &gt;2 VRs</a:t>
            </a:r>
            <a:endParaRPr lang="en-US" dirty="0"/>
          </a:p>
        </p:txBody>
      </p:sp>
      <p:sp>
        <p:nvSpPr>
          <p:cNvPr id="3" name="Content Placeholder 2"/>
          <p:cNvSpPr>
            <a:spLocks noGrp="1"/>
          </p:cNvSpPr>
          <p:nvPr>
            <p:ph idx="1"/>
          </p:nvPr>
        </p:nvSpPr>
        <p:spPr/>
        <p:txBody>
          <a:bodyPr/>
          <a:lstStyle/>
          <a:p>
            <a:r>
              <a:rPr lang="en-US" dirty="0" smtClean="0"/>
              <a:t>Requires consultation/approval by DAIDs MO</a:t>
            </a:r>
          </a:p>
          <a:p>
            <a:r>
              <a:rPr lang="en-US" dirty="0" smtClean="0"/>
              <a:t>Contact information (email/phone) and further details about process in SSP </a:t>
            </a:r>
          </a:p>
          <a:p>
            <a:r>
              <a:rPr lang="en-US" dirty="0" smtClean="0"/>
              <a:t>Print/File email communication or written summarily of phone call approving the request </a:t>
            </a:r>
          </a:p>
          <a:p>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4953000"/>
            <a:ext cx="500063" cy="449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4953000"/>
            <a:ext cx="500063" cy="449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4953000"/>
            <a:ext cx="500063" cy="449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30709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Visit Windows and </a:t>
            </a:r>
            <a:br>
              <a:rPr lang="en-US" sz="3600" b="1" dirty="0" smtClean="0"/>
            </a:br>
            <a:r>
              <a:rPr lang="en-US" sz="3600" b="1" dirty="0" smtClean="0"/>
              <a:t>Product Use Duration</a:t>
            </a:r>
            <a:endParaRPr lang="en-US" sz="3600" b="1" dirty="0"/>
          </a:p>
        </p:txBody>
      </p:sp>
      <p:sp>
        <p:nvSpPr>
          <p:cNvPr id="5" name="Rectangle 4"/>
          <p:cNvSpPr/>
          <p:nvPr/>
        </p:nvSpPr>
        <p:spPr>
          <a:xfrm>
            <a:off x="1219200" y="3234813"/>
            <a:ext cx="4572000" cy="6563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Visit Window = 28 Days</a:t>
            </a:r>
            <a:endParaRPr lang="en-US" dirty="0"/>
          </a:p>
        </p:txBody>
      </p:sp>
      <p:sp>
        <p:nvSpPr>
          <p:cNvPr id="6" name="Rectangle 5"/>
          <p:cNvSpPr/>
          <p:nvPr/>
        </p:nvSpPr>
        <p:spPr>
          <a:xfrm>
            <a:off x="5791199" y="3234813"/>
            <a:ext cx="2460841" cy="65630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Up Arrow Callout 7"/>
          <p:cNvSpPr/>
          <p:nvPr/>
        </p:nvSpPr>
        <p:spPr>
          <a:xfrm>
            <a:off x="762000" y="4114800"/>
            <a:ext cx="914400" cy="9144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Visit</a:t>
            </a:r>
            <a:endParaRPr lang="en-US" dirty="0"/>
          </a:p>
        </p:txBody>
      </p:sp>
      <p:sp>
        <p:nvSpPr>
          <p:cNvPr id="9" name="Up Arrow Callout 8"/>
          <p:cNvSpPr/>
          <p:nvPr/>
        </p:nvSpPr>
        <p:spPr>
          <a:xfrm>
            <a:off x="5334000" y="4114800"/>
            <a:ext cx="914400" cy="9144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Target Date</a:t>
            </a:r>
            <a:endParaRPr lang="en-US" dirty="0"/>
          </a:p>
        </p:txBody>
      </p:sp>
      <p:sp>
        <p:nvSpPr>
          <p:cNvPr id="10" name="Right Brace 9"/>
          <p:cNvSpPr/>
          <p:nvPr/>
        </p:nvSpPr>
        <p:spPr>
          <a:xfrm rot="16200000">
            <a:off x="3790950" y="-133349"/>
            <a:ext cx="647700" cy="5791200"/>
          </a:xfrm>
          <a:prstGeom prst="rightBrace">
            <a:avLst>
              <a:gd name="adj1" fmla="val 83475"/>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p:cNvSpPr txBox="1"/>
          <p:nvPr/>
        </p:nvSpPr>
        <p:spPr>
          <a:xfrm>
            <a:off x="3645977" y="1992868"/>
            <a:ext cx="926023" cy="369332"/>
          </a:xfrm>
          <a:prstGeom prst="rect">
            <a:avLst/>
          </a:prstGeom>
          <a:noFill/>
        </p:spPr>
        <p:txBody>
          <a:bodyPr wrap="none" rtlCol="0">
            <a:spAutoFit/>
          </a:bodyPr>
          <a:lstStyle/>
          <a:p>
            <a:r>
              <a:rPr lang="en-US" b="1" dirty="0" smtClean="0"/>
              <a:t>35 Days</a:t>
            </a:r>
            <a:endParaRPr lang="en-US" b="1" dirty="0"/>
          </a:p>
        </p:txBody>
      </p:sp>
      <p:sp>
        <p:nvSpPr>
          <p:cNvPr id="14" name="Right Brace 13"/>
          <p:cNvSpPr/>
          <p:nvPr/>
        </p:nvSpPr>
        <p:spPr>
          <a:xfrm rot="5400000">
            <a:off x="6848475" y="2886075"/>
            <a:ext cx="323850" cy="2438400"/>
          </a:xfrm>
          <a:prstGeom prst="rightBrace">
            <a:avLst>
              <a:gd name="adj1" fmla="val 83475"/>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Right Brace 14"/>
          <p:cNvSpPr/>
          <p:nvPr/>
        </p:nvSpPr>
        <p:spPr>
          <a:xfrm rot="5400000">
            <a:off x="4390410" y="2886075"/>
            <a:ext cx="323850" cy="2438400"/>
          </a:xfrm>
          <a:prstGeom prst="rightBrace">
            <a:avLst>
              <a:gd name="adj1" fmla="val 83475"/>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TextBox 15"/>
          <p:cNvSpPr txBox="1"/>
          <p:nvPr/>
        </p:nvSpPr>
        <p:spPr>
          <a:xfrm>
            <a:off x="4103177" y="4355068"/>
            <a:ext cx="996555" cy="369332"/>
          </a:xfrm>
          <a:prstGeom prst="rect">
            <a:avLst/>
          </a:prstGeom>
          <a:noFill/>
        </p:spPr>
        <p:txBody>
          <a:bodyPr wrap="none" rtlCol="0">
            <a:spAutoFit/>
          </a:bodyPr>
          <a:lstStyle/>
          <a:p>
            <a:r>
              <a:rPr lang="en-US" b="1" dirty="0" smtClean="0"/>
              <a:t>-13 Days</a:t>
            </a:r>
            <a:endParaRPr lang="en-US" b="1" dirty="0"/>
          </a:p>
        </p:txBody>
      </p:sp>
      <p:sp>
        <p:nvSpPr>
          <p:cNvPr id="17" name="TextBox 16"/>
          <p:cNvSpPr txBox="1"/>
          <p:nvPr/>
        </p:nvSpPr>
        <p:spPr>
          <a:xfrm>
            <a:off x="6512122" y="4343400"/>
            <a:ext cx="1041439" cy="369332"/>
          </a:xfrm>
          <a:prstGeom prst="rect">
            <a:avLst/>
          </a:prstGeom>
          <a:noFill/>
        </p:spPr>
        <p:txBody>
          <a:bodyPr wrap="none" rtlCol="0">
            <a:spAutoFit/>
          </a:bodyPr>
          <a:lstStyle/>
          <a:p>
            <a:r>
              <a:rPr lang="en-US" b="1" dirty="0"/>
              <a:t>+</a:t>
            </a:r>
            <a:r>
              <a:rPr lang="en-US" b="1" dirty="0" smtClean="0"/>
              <a:t>14 Days</a:t>
            </a:r>
            <a:endParaRPr lang="en-US" b="1" dirty="0"/>
          </a:p>
        </p:txBody>
      </p:sp>
      <p:sp>
        <p:nvSpPr>
          <p:cNvPr id="18" name="Rectangle 17"/>
          <p:cNvSpPr/>
          <p:nvPr/>
        </p:nvSpPr>
        <p:spPr>
          <a:xfrm>
            <a:off x="7032841" y="3229897"/>
            <a:ext cx="1219200" cy="656303"/>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Down Arrow Callout 22"/>
          <p:cNvSpPr/>
          <p:nvPr/>
        </p:nvSpPr>
        <p:spPr>
          <a:xfrm>
            <a:off x="6846223" y="1624781"/>
            <a:ext cx="1592435" cy="1461320"/>
          </a:xfrm>
          <a:prstGeom prst="downArrowCallou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Options for Product Coverage?</a:t>
            </a:r>
            <a:endParaRPr lang="en-US" dirty="0">
              <a:solidFill>
                <a:schemeClr val="tx1"/>
              </a:solidFill>
            </a:endParaRPr>
          </a:p>
        </p:txBody>
      </p:sp>
    </p:spTree>
    <p:extLst>
      <p:ext uri="{BB962C8B-B14F-4D97-AF65-F5344CB8AC3E}">
        <p14:creationId xmlns:p14="http://schemas.microsoft.com/office/powerpoint/2010/main" val="31363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8" grpId="0" animBg="1"/>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idx="4294967295"/>
          </p:nvPr>
        </p:nvSpPr>
        <p:spPr>
          <a:xfrm>
            <a:off x="381000" y="304800"/>
            <a:ext cx="8229600" cy="1143000"/>
          </a:xfrm>
        </p:spPr>
        <p:txBody>
          <a:bodyPr anchor="ctr">
            <a:normAutofit/>
          </a:bodyPr>
          <a:lstStyle/>
          <a:p>
            <a:pPr eaLnBrk="1" hangingPunct="1"/>
            <a:r>
              <a:rPr lang="en-US" sz="3600" b="1" dirty="0" smtClean="0"/>
              <a:t>Options for Re-Supplying Product</a:t>
            </a:r>
          </a:p>
        </p:txBody>
      </p:sp>
      <p:sp>
        <p:nvSpPr>
          <p:cNvPr id="66563" name="Content Placeholder 2"/>
          <p:cNvSpPr>
            <a:spLocks noGrp="1"/>
          </p:cNvSpPr>
          <p:nvPr>
            <p:ph idx="4294967295"/>
          </p:nvPr>
        </p:nvSpPr>
        <p:spPr bwMode="auto">
          <a:xfrm>
            <a:off x="457200" y="1447800"/>
            <a:ext cx="8229600" cy="5181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buNone/>
            </a:pPr>
            <a:r>
              <a:rPr lang="en-US" sz="2800" dirty="0" smtClean="0"/>
              <a:t>If the participant will be late in the visit window: </a:t>
            </a:r>
          </a:p>
          <a:p>
            <a:pPr marL="171450" indent="-171450"/>
            <a:r>
              <a:rPr lang="en-US" sz="2600" dirty="0" smtClean="0"/>
              <a:t>Determine </a:t>
            </a:r>
            <a:r>
              <a:rPr lang="en-US" sz="2600" dirty="0"/>
              <a:t>whether a second ring could be provided per IoR Discretion, OR</a:t>
            </a:r>
          </a:p>
          <a:p>
            <a:pPr marL="171450" lvl="0" indent="-171450"/>
            <a:r>
              <a:rPr lang="en-US" sz="2600" dirty="0"/>
              <a:t>Determine whether an off-site visit could be conducted to provide the participant with a new VR at or before Day 35 </a:t>
            </a:r>
          </a:p>
          <a:p>
            <a:pPr marL="171450" lvl="0" indent="-171450"/>
            <a:r>
              <a:rPr lang="en-US" sz="2600" dirty="0"/>
              <a:t>If none of the options above can be pursued (only in rare instances), schedule the participant to come in to the clinic for her visit as soon as possible for her follow up visit. </a:t>
            </a:r>
          </a:p>
          <a:p>
            <a:pPr marL="171450" lvl="0" indent="-171450"/>
            <a:r>
              <a:rPr lang="en-US" sz="2600" dirty="0"/>
              <a:t>It is also an option to schedule the participant to come back </a:t>
            </a:r>
            <a:r>
              <a:rPr lang="en-US" sz="2600" i="1" dirty="0"/>
              <a:t>before </a:t>
            </a:r>
            <a:r>
              <a:rPr lang="en-US" sz="2600" dirty="0"/>
              <a:t> the target date if still in the visit window. </a:t>
            </a:r>
          </a:p>
        </p:txBody>
      </p:sp>
    </p:spTree>
    <p:extLst>
      <p:ext uri="{BB962C8B-B14F-4D97-AF65-F5344CB8AC3E}">
        <p14:creationId xmlns:p14="http://schemas.microsoft.com/office/powerpoint/2010/main" val="1687504110"/>
      </p:ext>
    </p:extLst>
  </p:cSld>
  <p:clrMapOvr>
    <a:masterClrMapping/>
  </p:clrMapOvr>
  <p:transition spd="slow" advTm="1421"/>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7"/>
          <p:cNvSpPr>
            <a:spLocks noGrp="1"/>
          </p:cNvSpPr>
          <p:nvPr>
            <p:ph type="title"/>
          </p:nvPr>
        </p:nvSpPr>
        <p:spPr>
          <a:xfrm>
            <a:off x="914400" y="2667000"/>
            <a:ext cx="7391400" cy="838200"/>
          </a:xfrm>
        </p:spPr>
        <p:txBody>
          <a:bodyPr>
            <a:normAutofit fontScale="90000"/>
          </a:bodyPr>
          <a:lstStyle/>
          <a:p>
            <a:pPr eaLnBrk="1" hangingPunct="1"/>
            <a:r>
              <a:rPr lang="en-US" dirty="0" smtClean="0"/>
              <a:t>The visit is incomplete and the participant can’t stay… what to do with the study product? </a:t>
            </a:r>
          </a:p>
        </p:txBody>
      </p:sp>
    </p:spTree>
    <p:extLst>
      <p:ext uri="{BB962C8B-B14F-4D97-AF65-F5344CB8AC3E}">
        <p14:creationId xmlns:p14="http://schemas.microsoft.com/office/powerpoint/2010/main" val="2612505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381000"/>
            <a:ext cx="8229600" cy="53340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Ring Collection/Insertion CRF (RCI-1)</a:t>
            </a:r>
          </a:p>
        </p:txBody>
      </p:sp>
      <p:pic>
        <p:nvPicPr>
          <p:cNvPr id="1026" name="Picture 2"/>
          <p:cNvPicPr>
            <a:picLocks noChangeAspect="1" noChangeArrowheads="1"/>
          </p:cNvPicPr>
          <p:nvPr/>
        </p:nvPicPr>
        <p:blipFill>
          <a:blip r:embed="rId3" cstate="print"/>
          <a:srcRect/>
          <a:stretch>
            <a:fillRect/>
          </a:stretch>
        </p:blipFill>
        <p:spPr bwMode="auto">
          <a:xfrm>
            <a:off x="2414154" y="1142999"/>
            <a:ext cx="4367646" cy="5652247"/>
          </a:xfrm>
          <a:prstGeom prst="rect">
            <a:avLst/>
          </a:prstGeom>
          <a:noFill/>
          <a:ln w="9525">
            <a:solidFill>
              <a:schemeClr val="tx1"/>
            </a:solidFill>
            <a:miter lim="800000"/>
            <a:headEnd/>
            <a:tailEnd/>
          </a:ln>
          <a:effectLst/>
        </p:spPr>
      </p:pic>
      <p:sp>
        <p:nvSpPr>
          <p:cNvPr id="4" name="TextBox 3"/>
          <p:cNvSpPr txBox="1"/>
          <p:nvPr/>
        </p:nvSpPr>
        <p:spPr>
          <a:xfrm>
            <a:off x="7679709" y="127244"/>
            <a:ext cx="1464291" cy="369332"/>
          </a:xfrm>
          <a:prstGeom prst="rect">
            <a:avLst/>
          </a:prstGeom>
          <a:noFill/>
        </p:spPr>
        <p:txBody>
          <a:bodyPr wrap="square" rtlCol="0">
            <a:spAutoFit/>
          </a:bodyPr>
          <a:lstStyle/>
          <a:p>
            <a:r>
              <a:rPr lang="en-US" b="1" dirty="0" smtClean="0">
                <a:solidFill>
                  <a:srgbClr val="FF0000"/>
                </a:solidFill>
              </a:rPr>
              <a:t>Page 327</a:t>
            </a:r>
            <a:endParaRPr lang="en-US" b="1" dirty="0">
              <a:solidFill>
                <a:srgbClr val="FF0000"/>
              </a:solidFill>
            </a:endParaRPr>
          </a:p>
        </p:txBody>
      </p:sp>
    </p:spTree>
    <p:extLst>
      <p:ext uri="{BB962C8B-B14F-4D97-AF65-F5344CB8AC3E}">
        <p14:creationId xmlns:p14="http://schemas.microsoft.com/office/powerpoint/2010/main" val="1407306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VR Considerations  When All Required Procedures Not Done on 1 Day</a:t>
            </a:r>
            <a:endParaRPr lang="en-US" b="1" dirty="0"/>
          </a:p>
        </p:txBody>
      </p:sp>
      <p:sp>
        <p:nvSpPr>
          <p:cNvPr id="3" name="Content Placeholder 2"/>
          <p:cNvSpPr>
            <a:spLocks noGrp="1"/>
          </p:cNvSpPr>
          <p:nvPr>
            <p:ph idx="1"/>
          </p:nvPr>
        </p:nvSpPr>
        <p:spPr/>
        <p:txBody>
          <a:bodyPr/>
          <a:lstStyle/>
          <a:p>
            <a:r>
              <a:rPr lang="en-US" dirty="0" smtClean="0"/>
              <a:t>If possible, complete minimum procedures required for product dispensation on the </a:t>
            </a:r>
            <a:r>
              <a:rPr lang="en-US" b="1" dirty="0" smtClean="0"/>
              <a:t>first day</a:t>
            </a:r>
            <a:r>
              <a:rPr lang="en-US" dirty="0" smtClean="0"/>
              <a:t> of the split visit</a:t>
            </a:r>
          </a:p>
          <a:p>
            <a:r>
              <a:rPr lang="en-US" i="1" dirty="0" smtClean="0"/>
              <a:t>If safety testing cannot be completed, what are options for ensuring ring coverage?</a:t>
            </a:r>
            <a:endParaRPr lang="en-US" i="1" dirty="0"/>
          </a:p>
        </p:txBody>
      </p:sp>
      <p:pic>
        <p:nvPicPr>
          <p:cNvPr id="4" name="Picture 6" descr="C:\Jared\Dapivirine\MTN 020 communications\Logo\AspireLogoFinal.png"/>
          <p:cNvPicPr>
            <a:picLocks noChangeAspect="1" noChangeArrowheads="1"/>
          </p:cNvPicPr>
          <p:nvPr/>
        </p:nvPicPr>
        <p:blipFill>
          <a:blip r:embed="rId3" cstate="print">
            <a:extLst>
              <a:ext uri="{28A0092B-C50C-407E-A947-70E740481C1C}">
                <a14:useLocalDpi xmlns:a14="http://schemas.microsoft.com/office/drawing/2010/main" val="0"/>
              </a:ext>
            </a:extLst>
          </a:blip>
          <a:srcRect l="26994" t="31758" r="26379" b="34897"/>
          <a:stretch>
            <a:fillRect/>
          </a:stretch>
        </p:blipFill>
        <p:spPr bwMode="auto">
          <a:xfrm>
            <a:off x="7239000" y="5778500"/>
            <a:ext cx="1676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557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safety testing cannot be completed during first part of split visit:</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Leave </a:t>
            </a:r>
            <a:r>
              <a:rPr lang="en-US" b="1" dirty="0"/>
              <a:t>current VR in </a:t>
            </a:r>
            <a:r>
              <a:rPr lang="en-US" b="1" dirty="0" smtClean="0"/>
              <a:t>place, OR</a:t>
            </a:r>
          </a:p>
          <a:p>
            <a:r>
              <a:rPr lang="en-US" dirty="0" smtClean="0"/>
              <a:t>If </a:t>
            </a:r>
            <a:r>
              <a:rPr lang="en-US" dirty="0"/>
              <a:t>safety testing has been done at previous visit, </a:t>
            </a:r>
            <a:r>
              <a:rPr lang="en-US" b="1" dirty="0"/>
              <a:t>the IoR/Designee may decide to supply new VR at their discretion </a:t>
            </a:r>
            <a:endParaRPr lang="en-US" b="1" dirty="0" smtClean="0"/>
          </a:p>
          <a:p>
            <a:r>
              <a:rPr lang="en-US" dirty="0" smtClean="0"/>
              <a:t>If </a:t>
            </a:r>
            <a:r>
              <a:rPr lang="en-US" dirty="0"/>
              <a:t>the safety testing cannot be done, and has not been done at the previous visit, </a:t>
            </a:r>
            <a:r>
              <a:rPr lang="en-US" b="1" dirty="0"/>
              <a:t>she may need to leave without a VR </a:t>
            </a:r>
            <a:r>
              <a:rPr lang="en-US" dirty="0"/>
              <a:t>(if current is nearing 35 days of use).  </a:t>
            </a:r>
            <a:endParaRPr lang="en-US" dirty="0" smtClean="0"/>
          </a:p>
          <a:p>
            <a:pPr lvl="1"/>
            <a:r>
              <a:rPr lang="en-US" dirty="0"/>
              <a:t>E</a:t>
            </a:r>
            <a:r>
              <a:rPr lang="en-US" dirty="0" smtClean="0"/>
              <a:t>ffort </a:t>
            </a:r>
            <a:r>
              <a:rPr lang="en-US" dirty="0"/>
              <a:t>should be made to bring participant in to complete the split visit ASAP, or other options for ensuring ring coverage should be pursued (i.e. conduct safety testing and resupply of VR at an off-site visit) </a:t>
            </a:r>
            <a:endParaRPr lang="en-US" b="1" dirty="0"/>
          </a:p>
          <a:p>
            <a:endParaRPr lang="en-US" dirty="0"/>
          </a:p>
        </p:txBody>
      </p:sp>
    </p:spTree>
    <p:extLst>
      <p:ext uri="{BB962C8B-B14F-4D97-AF65-F5344CB8AC3E}">
        <p14:creationId xmlns:p14="http://schemas.microsoft.com/office/powerpoint/2010/main" val="38109942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VR Considerations – </a:t>
            </a:r>
            <a:br>
              <a:rPr lang="en-US" sz="3600" b="1" dirty="0" smtClean="0"/>
            </a:br>
            <a:r>
              <a:rPr lang="en-US" sz="3600" b="1" dirty="0" smtClean="0"/>
              <a:t>Missed  Visits</a:t>
            </a:r>
            <a:endParaRPr lang="en-US" sz="3600" b="1" dirty="0"/>
          </a:p>
        </p:txBody>
      </p:sp>
      <p:sp>
        <p:nvSpPr>
          <p:cNvPr id="3" name="Content Placeholder 2"/>
          <p:cNvSpPr>
            <a:spLocks noGrp="1"/>
          </p:cNvSpPr>
          <p:nvPr>
            <p:ph idx="1"/>
          </p:nvPr>
        </p:nvSpPr>
        <p:spPr/>
        <p:txBody>
          <a:bodyPr>
            <a:normAutofit/>
          </a:bodyPr>
          <a:lstStyle/>
          <a:p>
            <a:r>
              <a:rPr lang="en-US" dirty="0" smtClean="0"/>
              <a:t>Assess current duration of VR use and determine next steps, which may include:</a:t>
            </a:r>
          </a:p>
          <a:p>
            <a:pPr lvl="1"/>
            <a:r>
              <a:rPr lang="en-US" dirty="0" smtClean="0"/>
              <a:t>Reschedule, leaving current VR in place</a:t>
            </a:r>
          </a:p>
          <a:p>
            <a:pPr lvl="1"/>
            <a:r>
              <a:rPr lang="en-US" dirty="0" smtClean="0"/>
              <a:t>Supply new VR at interim visit in clinic (+/- safety tests)</a:t>
            </a:r>
          </a:p>
          <a:p>
            <a:pPr lvl="1"/>
            <a:r>
              <a:rPr lang="en-US" dirty="0" smtClean="0"/>
              <a:t>Delivery of new VR off-site </a:t>
            </a:r>
            <a:r>
              <a:rPr lang="en-US" dirty="0"/>
              <a:t>(+/- safety tests</a:t>
            </a:r>
            <a:r>
              <a:rPr lang="en-US" dirty="0" smtClean="0"/>
              <a:t>)</a:t>
            </a:r>
            <a:endParaRPr lang="en-US" dirty="0"/>
          </a:p>
        </p:txBody>
      </p:sp>
      <p:pic>
        <p:nvPicPr>
          <p:cNvPr id="4" name="Picture 6" descr="C:\Jared\Dapivirine\MTN 020 communications\Logo\AspireLogoFinal.png"/>
          <p:cNvPicPr>
            <a:picLocks noChangeAspect="1" noChangeArrowheads="1"/>
          </p:cNvPicPr>
          <p:nvPr/>
        </p:nvPicPr>
        <p:blipFill>
          <a:blip r:embed="rId3" cstate="print">
            <a:extLst>
              <a:ext uri="{28A0092B-C50C-407E-A947-70E740481C1C}">
                <a14:useLocalDpi xmlns:a14="http://schemas.microsoft.com/office/drawing/2010/main" val="0"/>
              </a:ext>
            </a:extLst>
          </a:blip>
          <a:srcRect l="26994" t="31758" r="26379" b="34897"/>
          <a:stretch>
            <a:fillRect/>
          </a:stretch>
        </p:blipFill>
        <p:spPr bwMode="auto">
          <a:xfrm>
            <a:off x="7239000" y="5778500"/>
            <a:ext cx="1676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747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7"/>
          <p:cNvSpPr>
            <a:spLocks noGrp="1"/>
          </p:cNvSpPr>
          <p:nvPr>
            <p:ph type="title"/>
          </p:nvPr>
        </p:nvSpPr>
        <p:spPr>
          <a:xfrm>
            <a:off x="762000" y="685800"/>
            <a:ext cx="7391400" cy="838200"/>
          </a:xfrm>
        </p:spPr>
        <p:txBody>
          <a:bodyPr>
            <a:normAutofit/>
          </a:bodyPr>
          <a:lstStyle/>
          <a:p>
            <a:pPr eaLnBrk="1" hangingPunct="1"/>
            <a:r>
              <a:rPr lang="en-US" b="1" dirty="0" smtClean="0"/>
              <a:t>Study Product Scenarios</a:t>
            </a:r>
            <a:endParaRPr lang="en-US" dirty="0" smtClean="0"/>
          </a:p>
        </p:txBody>
      </p:sp>
      <p:sp>
        <p:nvSpPr>
          <p:cNvPr id="3" name="Content Placeholder 2"/>
          <p:cNvSpPr>
            <a:spLocks noGrp="1"/>
          </p:cNvSpPr>
          <p:nvPr>
            <p:ph idx="1"/>
          </p:nvPr>
        </p:nvSpPr>
        <p:spPr>
          <a:xfrm>
            <a:off x="457200" y="1752600"/>
            <a:ext cx="8382000" cy="4953000"/>
          </a:xfrm>
        </p:spPr>
        <p:txBody>
          <a:bodyPr>
            <a:noAutofit/>
          </a:bodyPr>
          <a:lstStyle/>
          <a:p>
            <a:pPr marL="0" indent="0">
              <a:buNone/>
            </a:pPr>
            <a:r>
              <a:rPr lang="en-US" dirty="0" smtClean="0">
                <a:latin typeface="Arial" pitchFamily="34" charset="0"/>
                <a:cs typeface="Arial" pitchFamily="34" charset="0"/>
              </a:rPr>
              <a:t>Instructions:</a:t>
            </a:r>
          </a:p>
          <a:p>
            <a:pPr marL="0" indent="0">
              <a:buNone/>
            </a:pPr>
            <a:endParaRPr lang="en-US" sz="2400" dirty="0" smtClean="0">
              <a:latin typeface="Arial" pitchFamily="34" charset="0"/>
              <a:cs typeface="Arial" pitchFamily="34" charset="0"/>
            </a:endParaRPr>
          </a:p>
          <a:p>
            <a:pPr marL="514350" indent="-514350">
              <a:buFont typeface="+mj-lt"/>
              <a:buAutoNum type="arabicPeriod"/>
            </a:pPr>
            <a:r>
              <a:rPr lang="en-US" sz="2800" dirty="0" smtClean="0">
                <a:latin typeface="Arial" pitchFamily="34" charset="0"/>
                <a:cs typeface="Arial" pitchFamily="34" charset="0"/>
              </a:rPr>
              <a:t>Review each scenario and the questions posed by each scenario</a:t>
            </a:r>
          </a:p>
          <a:p>
            <a:pPr marL="514350" indent="-514350">
              <a:buFont typeface="+mj-lt"/>
              <a:buAutoNum type="arabicPeriod"/>
            </a:pPr>
            <a:r>
              <a:rPr lang="en-US" sz="2800" dirty="0" smtClean="0">
                <a:latin typeface="Arial" pitchFamily="34" charset="0"/>
                <a:cs typeface="Arial" pitchFamily="34" charset="0"/>
              </a:rPr>
              <a:t>Talk through answers with group/Group Leader</a:t>
            </a:r>
          </a:p>
          <a:p>
            <a:pPr marL="514350" indent="-514350">
              <a:buFont typeface="+mj-lt"/>
              <a:buAutoNum type="arabicPeriod"/>
            </a:pPr>
            <a:r>
              <a:rPr lang="en-US" sz="2800" dirty="0" smtClean="0">
                <a:latin typeface="Arial" pitchFamily="34" charset="0"/>
                <a:cs typeface="Arial" pitchFamily="34" charset="0"/>
              </a:rPr>
              <a:t>Any questions teams have can be asked at the end of the breakout</a:t>
            </a:r>
          </a:p>
        </p:txBody>
      </p:sp>
    </p:spTree>
    <p:extLst>
      <p:ext uri="{BB962C8B-B14F-4D97-AF65-F5344CB8AC3E}">
        <p14:creationId xmlns:p14="http://schemas.microsoft.com/office/powerpoint/2010/main" val="1652318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a:xfrm>
            <a:off x="381000" y="381000"/>
            <a:ext cx="8229600" cy="533400"/>
          </a:xfrm>
        </p:spPr>
        <p:txBody>
          <a:bodyPr anchor="ctr">
            <a:normAutofit fontScale="90000"/>
          </a:bodyPr>
          <a:lstStyle/>
          <a:p>
            <a:pPr eaLnBrk="1" hangingPunct="1"/>
            <a:r>
              <a:rPr lang="en-US" sz="3600" b="1" dirty="0" smtClean="0"/>
              <a:t>Ring Collection/Insertion CRF (RCI-1)</a:t>
            </a:r>
          </a:p>
        </p:txBody>
      </p:sp>
      <p:sp>
        <p:nvSpPr>
          <p:cNvPr id="47107" name="Content Placeholder 2"/>
          <p:cNvSpPr>
            <a:spLocks noGrp="1"/>
          </p:cNvSpPr>
          <p:nvPr>
            <p:ph idx="4294967295"/>
          </p:nvPr>
        </p:nvSpPr>
        <p:spPr bwMode="auto">
          <a:xfrm>
            <a:off x="304800" y="1295400"/>
            <a:ext cx="8458200" cy="55626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pPr marL="342900" indent="-342900" eaLnBrk="1" hangingPunct="1">
              <a:defRPr/>
            </a:pPr>
            <a:r>
              <a:rPr lang="en-US" dirty="0" smtClean="0">
                <a:latin typeface="+mj-lt"/>
                <a:cs typeface="Arial" pitchFamily="34" charset="0"/>
              </a:rPr>
              <a:t>Complete at each required follow-up visit, even if ppt has been on product hold</a:t>
            </a:r>
          </a:p>
          <a:p>
            <a:pPr marL="342900" indent="-342900" eaLnBrk="1" hangingPunct="1">
              <a:defRPr/>
            </a:pPr>
            <a:r>
              <a:rPr lang="en-US" dirty="0" smtClean="0">
                <a:latin typeface="+mj-lt"/>
                <a:cs typeface="Arial" pitchFamily="34" charset="0"/>
              </a:rPr>
              <a:t>Complete at other (interim) visits whenever a new ring is given or a ring is collected (used or unused) </a:t>
            </a:r>
          </a:p>
          <a:p>
            <a:pPr marL="342900" indent="-342900" eaLnBrk="1" hangingPunct="1">
              <a:defRPr/>
            </a:pPr>
            <a:r>
              <a:rPr lang="en-US" dirty="0" smtClean="0">
                <a:latin typeface="+mj-lt"/>
                <a:cs typeface="Arial" pitchFamily="34" charset="0"/>
              </a:rPr>
              <a:t>Item 1: was ring in place at start of visit? If not, date last in place or “not applicable – ring not in place since last visit”</a:t>
            </a:r>
          </a:p>
          <a:p>
            <a:pPr marL="342900" indent="-342900" eaLnBrk="1" hangingPunct="1">
              <a:defRPr/>
            </a:pPr>
            <a:r>
              <a:rPr lang="en-US" dirty="0" smtClean="0">
                <a:latin typeface="+mj-lt"/>
                <a:cs typeface="Arial" pitchFamily="34" charset="0"/>
              </a:rPr>
              <a:t>Item 2: # used (inserted) rings collected</a:t>
            </a:r>
          </a:p>
          <a:p>
            <a:pPr lvl="1" indent="-342900">
              <a:defRPr/>
            </a:pPr>
            <a:r>
              <a:rPr lang="en-US" dirty="0" smtClean="0">
                <a:latin typeface="+mj-lt"/>
                <a:cs typeface="Arial" pitchFamily="34" charset="0"/>
              </a:rPr>
              <a:t>If not 1, asked to provide reason</a:t>
            </a:r>
          </a:p>
          <a:p>
            <a:pPr>
              <a:defRPr/>
            </a:pPr>
            <a:r>
              <a:rPr lang="en-US" dirty="0" smtClean="0">
                <a:latin typeface="+mj-lt"/>
                <a:cs typeface="Arial" pitchFamily="34" charset="0"/>
              </a:rPr>
              <a:t>Item 3: # unused (not inserted) rings collected</a:t>
            </a:r>
          </a:p>
          <a:p>
            <a:pPr>
              <a:defRPr/>
            </a:pPr>
            <a:r>
              <a:rPr lang="en-US" dirty="0" smtClean="0">
                <a:latin typeface="+mj-lt"/>
                <a:cs typeface="Arial" pitchFamily="34" charset="0"/>
              </a:rPr>
              <a:t>Item 4: # new rings dispensed</a:t>
            </a:r>
          </a:p>
          <a:p>
            <a:pPr lvl="1">
              <a:defRPr/>
            </a:pPr>
            <a:r>
              <a:rPr lang="en-US" dirty="0" smtClean="0">
                <a:latin typeface="+mj-lt"/>
                <a:cs typeface="Arial" pitchFamily="34" charset="0"/>
              </a:rPr>
              <a:t>If none, mark reason why and end the form</a:t>
            </a:r>
          </a:p>
          <a:p>
            <a:pPr lvl="1">
              <a:defRPr/>
            </a:pPr>
            <a:r>
              <a:rPr lang="en-US" sz="2800" b="1" dirty="0" smtClean="0">
                <a:latin typeface="+mj-lt"/>
                <a:cs typeface="Arial" pitchFamily="34" charset="0"/>
              </a:rPr>
              <a:t>New specify line - If ppt declined study ring </a:t>
            </a:r>
            <a:r>
              <a:rPr lang="en-US" sz="2800" b="1" dirty="0" smtClean="0">
                <a:latin typeface="+mj-lt"/>
                <a:cs typeface="Arial" pitchFamily="34" charset="0"/>
                <a:sym typeface="Wingdings" pitchFamily="2" charset="2"/>
              </a:rPr>
              <a:t> provide reason </a:t>
            </a:r>
            <a:r>
              <a:rPr lang="en-US" b="1" dirty="0" smtClean="0">
                <a:latin typeface="+mj-lt"/>
                <a:cs typeface="Arial" pitchFamily="34" charset="0"/>
                <a:sym typeface="Wingdings" pitchFamily="2" charset="2"/>
              </a:rPr>
              <a:t>she gave for not wanting a new ring</a:t>
            </a:r>
            <a:endParaRPr lang="en-US" sz="2800" b="1" dirty="0" smtClean="0">
              <a:latin typeface="+mj-lt"/>
              <a:cs typeface="Arial" pitchFamily="34" charset="0"/>
            </a:endParaRPr>
          </a:p>
          <a:p>
            <a:pPr lvl="1">
              <a:defRPr/>
            </a:pPr>
            <a:endParaRPr lang="en-US" dirty="0" smtClean="0"/>
          </a:p>
        </p:txBody>
      </p:sp>
    </p:spTree>
    <p:extLst>
      <p:ext uri="{BB962C8B-B14F-4D97-AF65-F5344CB8AC3E}">
        <p14:creationId xmlns:p14="http://schemas.microsoft.com/office/powerpoint/2010/main" val="3511786803"/>
      </p:ext>
    </p:extLst>
  </p:cSld>
  <p:clrMapOvr>
    <a:masterClrMapping/>
  </p:clrMapOvr>
  <p:transition spd="slow" advTm="1421"/>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a:xfrm>
            <a:off x="381000" y="685800"/>
            <a:ext cx="8229600" cy="533400"/>
          </a:xfrm>
        </p:spPr>
        <p:txBody>
          <a:bodyPr anchor="ctr">
            <a:normAutofit fontScale="90000"/>
          </a:bodyPr>
          <a:lstStyle/>
          <a:p>
            <a:pPr eaLnBrk="1" hangingPunct="1"/>
            <a:r>
              <a:rPr lang="en-US" sz="3600" b="1" dirty="0" smtClean="0"/>
              <a:t>Ring Collection/Insertion CRF - continued</a:t>
            </a:r>
          </a:p>
        </p:txBody>
      </p:sp>
      <p:sp>
        <p:nvSpPr>
          <p:cNvPr id="47107" name="Content Placeholder 2"/>
          <p:cNvSpPr>
            <a:spLocks noGrp="1"/>
          </p:cNvSpPr>
          <p:nvPr>
            <p:ph idx="4294967295"/>
          </p:nvPr>
        </p:nvSpPr>
        <p:spPr bwMode="auto">
          <a:xfrm>
            <a:off x="228600" y="1828800"/>
            <a:ext cx="8229600" cy="4343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p>
            <a:pPr marL="342900" indent="-342900" eaLnBrk="1" hangingPunct="1">
              <a:defRPr/>
            </a:pPr>
            <a:r>
              <a:rPr lang="en-US" sz="3500" dirty="0" smtClean="0">
                <a:cs typeface="Arial" pitchFamily="34" charset="0"/>
              </a:rPr>
              <a:t>Item 5 – was a new ring inserted at the visit, and if yes, who inserted the ring</a:t>
            </a:r>
          </a:p>
          <a:p>
            <a:pPr marL="342900" indent="-342900" eaLnBrk="1" hangingPunct="1">
              <a:buNone/>
              <a:defRPr/>
            </a:pPr>
            <a:endParaRPr lang="en-US" sz="3500" dirty="0" smtClean="0">
              <a:cs typeface="Arial" pitchFamily="34" charset="0"/>
            </a:endParaRPr>
          </a:p>
          <a:p>
            <a:pPr marL="342900" indent="-342900" eaLnBrk="1" hangingPunct="1">
              <a:defRPr/>
            </a:pPr>
            <a:r>
              <a:rPr lang="en-US" sz="3500" dirty="0" smtClean="0">
                <a:cs typeface="Arial" pitchFamily="34" charset="0"/>
              </a:rPr>
              <a:t>Item 6 – was a ring in place at the end of the visit</a:t>
            </a:r>
          </a:p>
          <a:p>
            <a:pPr lvl="1" indent="-342900">
              <a:defRPr/>
            </a:pPr>
            <a:r>
              <a:rPr lang="en-US" sz="3000" dirty="0" smtClean="0">
                <a:cs typeface="Arial" pitchFamily="34" charset="0"/>
              </a:rPr>
              <a:t>If not, reason why</a:t>
            </a:r>
          </a:p>
          <a:p>
            <a:pPr lvl="1" indent="-342900">
              <a:buNone/>
              <a:defRPr/>
            </a:pPr>
            <a:endParaRPr lang="en-US" sz="3000" dirty="0">
              <a:cs typeface="Arial" pitchFamily="34" charset="0"/>
            </a:endParaRPr>
          </a:p>
          <a:p>
            <a:pPr>
              <a:defRPr/>
            </a:pPr>
            <a:r>
              <a:rPr lang="en-US" sz="3500" dirty="0" smtClean="0">
                <a:cs typeface="Arial" pitchFamily="34" charset="0"/>
              </a:rPr>
              <a:t>Form will tell us who if the ppt came in with a ring in place, left with a ring in place, and if not, reason why</a:t>
            </a:r>
          </a:p>
        </p:txBody>
      </p:sp>
    </p:spTree>
    <p:extLst>
      <p:ext uri="{BB962C8B-B14F-4D97-AF65-F5344CB8AC3E}">
        <p14:creationId xmlns:p14="http://schemas.microsoft.com/office/powerpoint/2010/main" val="2708391176"/>
      </p:ext>
    </p:extLst>
  </p:cSld>
  <p:clrMapOvr>
    <a:masterClrMapping/>
  </p:clrMapOvr>
  <p:transition spd="slow" advTm="1421"/>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noAutofit/>
          </a:bodyPr>
          <a:lstStyle/>
          <a:p>
            <a:r>
              <a:rPr lang="en-US" sz="3200" b="1" dirty="0" smtClean="0"/>
              <a:t>Product Hold/Discontinuation Log CRF (PH-1) </a:t>
            </a:r>
            <a:endParaRPr lang="en-US" sz="3200" b="1"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057400" y="977153"/>
            <a:ext cx="4419600" cy="5719483"/>
          </a:xfrm>
          <a:prstGeom prst="rect">
            <a:avLst/>
          </a:prstGeom>
          <a:noFill/>
          <a:ln w="9525">
            <a:solidFill>
              <a:schemeClr val="tx1"/>
            </a:solidFill>
            <a:miter lim="800000"/>
            <a:headEnd/>
            <a:tailEnd/>
          </a:ln>
          <a:effectLst/>
        </p:spPr>
      </p:pic>
      <p:sp>
        <p:nvSpPr>
          <p:cNvPr id="6" name="TextBox 5"/>
          <p:cNvSpPr txBox="1"/>
          <p:nvPr/>
        </p:nvSpPr>
        <p:spPr>
          <a:xfrm>
            <a:off x="7679709" y="0"/>
            <a:ext cx="1464291" cy="369332"/>
          </a:xfrm>
          <a:prstGeom prst="rect">
            <a:avLst/>
          </a:prstGeom>
          <a:noFill/>
        </p:spPr>
        <p:txBody>
          <a:bodyPr wrap="square" rtlCol="0">
            <a:spAutoFit/>
          </a:bodyPr>
          <a:lstStyle/>
          <a:p>
            <a:r>
              <a:rPr lang="en-US" b="1" dirty="0" smtClean="0">
                <a:solidFill>
                  <a:srgbClr val="FF0000"/>
                </a:solidFill>
              </a:rPr>
              <a:t>Page 325</a:t>
            </a:r>
            <a:endParaRPr lang="en-US" b="1" dirty="0">
              <a:solidFill>
                <a:srgbClr val="FF0000"/>
              </a:solidFill>
            </a:endParaRPr>
          </a:p>
        </p:txBody>
      </p:sp>
    </p:spTree>
    <p:extLst>
      <p:ext uri="{BB962C8B-B14F-4D97-AF65-F5344CB8AC3E}">
        <p14:creationId xmlns:p14="http://schemas.microsoft.com/office/powerpoint/2010/main" val="2168074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884238"/>
          </a:xfrm>
        </p:spPr>
        <p:txBody>
          <a:bodyPr>
            <a:noAutofit/>
          </a:bodyPr>
          <a:lstStyle/>
          <a:p>
            <a:r>
              <a:rPr lang="en-US" sz="3200" b="1" dirty="0" smtClean="0"/>
              <a:t>Product Hold/Discontinuation Log CRF (PH-1) </a:t>
            </a:r>
            <a:endParaRPr lang="en-US" sz="3200" b="1" dirty="0"/>
          </a:p>
        </p:txBody>
      </p:sp>
      <p:sp>
        <p:nvSpPr>
          <p:cNvPr id="3" name="Content Placeholder 2"/>
          <p:cNvSpPr>
            <a:spLocks noGrp="1"/>
          </p:cNvSpPr>
          <p:nvPr>
            <p:ph idx="1"/>
          </p:nvPr>
        </p:nvSpPr>
        <p:spPr>
          <a:xfrm>
            <a:off x="457200" y="1295400"/>
            <a:ext cx="8382000" cy="5334000"/>
          </a:xfrm>
        </p:spPr>
        <p:txBody>
          <a:bodyPr>
            <a:normAutofit fontScale="85000" lnSpcReduction="20000"/>
          </a:bodyPr>
          <a:lstStyle/>
          <a:p>
            <a:r>
              <a:rPr lang="en-US" dirty="0" smtClean="0">
                <a:cs typeface="Arial" pitchFamily="34" charset="0"/>
              </a:rPr>
              <a:t>All product holds and permanent discontinuations </a:t>
            </a:r>
            <a:r>
              <a:rPr lang="en-US" u="sng" dirty="0" smtClean="0">
                <a:cs typeface="Arial" pitchFamily="34" charset="0"/>
              </a:rPr>
              <a:t>initiated by study staff </a:t>
            </a:r>
            <a:r>
              <a:rPr lang="en-US" dirty="0" smtClean="0">
                <a:cs typeface="Arial" pitchFamily="34" charset="0"/>
              </a:rPr>
              <a:t>are documented using the PH Log CRF</a:t>
            </a:r>
          </a:p>
          <a:p>
            <a:pPr>
              <a:buNone/>
            </a:pPr>
            <a:endParaRPr lang="en-US" sz="1500" dirty="0" smtClean="0">
              <a:cs typeface="Arial" pitchFamily="34" charset="0"/>
            </a:endParaRPr>
          </a:p>
          <a:p>
            <a:r>
              <a:rPr lang="en-US" dirty="0" smtClean="0">
                <a:cs typeface="Arial" pitchFamily="34" charset="0"/>
              </a:rPr>
              <a:t>Complete each time and for each reason a hold or perm d/c is required</a:t>
            </a:r>
          </a:p>
          <a:p>
            <a:pPr lvl="1"/>
            <a:r>
              <a:rPr lang="en-US" dirty="0" smtClean="0">
                <a:cs typeface="Arial" pitchFamily="34" charset="0"/>
              </a:rPr>
              <a:t>1 PH Log CRF per reason, even if multiple reasons for hold at a given visit</a:t>
            </a:r>
          </a:p>
          <a:p>
            <a:pPr lvl="1"/>
            <a:r>
              <a:rPr lang="en-US" dirty="0" smtClean="0">
                <a:cs typeface="Arial" pitchFamily="34" charset="0"/>
              </a:rPr>
              <a:t>Complete even if ppt is already on hold (ex. A pregnant ppt has a genital finding requiring a hold)</a:t>
            </a:r>
          </a:p>
          <a:p>
            <a:pPr lvl="1"/>
            <a:r>
              <a:rPr lang="en-US" dirty="0" smtClean="0">
                <a:cs typeface="Arial" pitchFamily="34" charset="0"/>
              </a:rPr>
              <a:t>CRF updated and re-faxed once it is determined whether product use will be resumed or not</a:t>
            </a:r>
          </a:p>
          <a:p>
            <a:pPr lvl="1">
              <a:buNone/>
            </a:pPr>
            <a:endParaRPr lang="en-US" sz="1400" dirty="0" smtClean="0">
              <a:cs typeface="Arial" pitchFamily="34" charset="0"/>
            </a:endParaRPr>
          </a:p>
          <a:p>
            <a:r>
              <a:rPr lang="en-US" dirty="0" smtClean="0">
                <a:cs typeface="Arial" pitchFamily="34" charset="0"/>
              </a:rPr>
              <a:t>Not completed in cases of ppt decline </a:t>
            </a:r>
          </a:p>
          <a:p>
            <a:pPr lvl="1"/>
            <a:r>
              <a:rPr lang="en-US" dirty="0" smtClean="0">
                <a:cs typeface="Arial" pitchFamily="34" charset="0"/>
              </a:rPr>
              <a:t>documented on VR Request Slip, RCI-1</a:t>
            </a:r>
          </a:p>
        </p:txBody>
      </p:sp>
    </p:spTree>
    <p:extLst>
      <p:ext uri="{BB962C8B-B14F-4D97-AF65-F5344CB8AC3E}">
        <p14:creationId xmlns:p14="http://schemas.microsoft.com/office/powerpoint/2010/main" val="120898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Product Hold/Discontinuation Log CRF, cont’d</a:t>
            </a:r>
            <a:endParaRPr lang="en-US" sz="3200" b="1" dirty="0"/>
          </a:p>
        </p:txBody>
      </p:sp>
      <p:sp>
        <p:nvSpPr>
          <p:cNvPr id="3" name="Content Placeholder 2"/>
          <p:cNvSpPr>
            <a:spLocks noGrp="1"/>
          </p:cNvSpPr>
          <p:nvPr>
            <p:ph idx="1"/>
          </p:nvPr>
        </p:nvSpPr>
        <p:spPr>
          <a:xfrm>
            <a:off x="457200" y="1600200"/>
            <a:ext cx="8382000" cy="4876800"/>
          </a:xfrm>
        </p:spPr>
        <p:txBody>
          <a:bodyPr>
            <a:normAutofit fontScale="92500" lnSpcReduction="10000"/>
          </a:bodyPr>
          <a:lstStyle/>
          <a:p>
            <a:r>
              <a:rPr lang="en-US" dirty="0" smtClean="0">
                <a:cs typeface="Arial" pitchFamily="34" charset="0"/>
              </a:rPr>
              <a:t>Number PH Log CRF pages sequentially for each ppt starting with 01</a:t>
            </a:r>
          </a:p>
          <a:p>
            <a:pPr>
              <a:buNone/>
            </a:pPr>
            <a:endParaRPr lang="en-US" dirty="0" smtClean="0">
              <a:cs typeface="Arial" pitchFamily="34" charset="0"/>
            </a:endParaRPr>
          </a:p>
          <a:p>
            <a:r>
              <a:rPr lang="en-US" dirty="0" smtClean="0">
                <a:cs typeface="Arial" pitchFamily="34" charset="0"/>
              </a:rPr>
              <a:t>Item 1 – date and visit month at which clinic staff initiated the hold; should match up with item 7 of Visit Summary CRF completed for the visit</a:t>
            </a:r>
          </a:p>
          <a:p>
            <a:pPr lvl="1"/>
            <a:r>
              <a:rPr lang="en-US" dirty="0" smtClean="0">
                <a:cs typeface="Arial" pitchFamily="34" charset="0"/>
              </a:rPr>
              <a:t>Visit Month/Code may be an interim visit code</a:t>
            </a:r>
          </a:p>
          <a:p>
            <a:pPr lvl="1">
              <a:buNone/>
            </a:pPr>
            <a:endParaRPr lang="en-US" dirty="0" smtClean="0">
              <a:cs typeface="Arial" pitchFamily="34" charset="0"/>
            </a:endParaRPr>
          </a:p>
          <a:p>
            <a:r>
              <a:rPr lang="en-US" dirty="0" smtClean="0">
                <a:cs typeface="Arial" pitchFamily="34" charset="0"/>
              </a:rPr>
              <a:t>Item 2 – reason for the hold</a:t>
            </a:r>
          </a:p>
          <a:p>
            <a:pPr lvl="1"/>
            <a:r>
              <a:rPr lang="en-US" dirty="0" smtClean="0">
                <a:cs typeface="Arial" pitchFamily="34" charset="0"/>
              </a:rPr>
              <a:t>Mark only one reason per CRF page</a:t>
            </a:r>
          </a:p>
        </p:txBody>
      </p:sp>
    </p:spTree>
    <p:extLst>
      <p:ext uri="{BB962C8B-B14F-4D97-AF65-F5344CB8AC3E}">
        <p14:creationId xmlns:p14="http://schemas.microsoft.com/office/powerpoint/2010/main" val="30033208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60438"/>
          </a:xfrm>
        </p:spPr>
        <p:txBody>
          <a:bodyPr>
            <a:normAutofit/>
          </a:bodyPr>
          <a:lstStyle/>
          <a:p>
            <a:r>
              <a:rPr lang="en-US" sz="3200" b="1" dirty="0" smtClean="0"/>
              <a:t>Product Hold/Discontinuation Log CRF, cont’d</a:t>
            </a:r>
            <a:endParaRPr lang="en-US" sz="3200" b="1" dirty="0"/>
          </a:p>
        </p:txBody>
      </p:sp>
      <p:sp>
        <p:nvSpPr>
          <p:cNvPr id="3" name="Content Placeholder 2"/>
          <p:cNvSpPr>
            <a:spLocks noGrp="1"/>
          </p:cNvSpPr>
          <p:nvPr>
            <p:ph idx="1"/>
          </p:nvPr>
        </p:nvSpPr>
        <p:spPr>
          <a:xfrm>
            <a:off x="381000" y="1143000"/>
            <a:ext cx="8382000" cy="5181600"/>
          </a:xfrm>
        </p:spPr>
        <p:txBody>
          <a:bodyPr>
            <a:normAutofit fontScale="85000" lnSpcReduction="20000"/>
          </a:bodyPr>
          <a:lstStyle/>
          <a:p>
            <a:r>
              <a:rPr lang="en-US" dirty="0" smtClean="0">
                <a:cs typeface="Arial" pitchFamily="34" charset="0"/>
              </a:rPr>
              <a:t>Item 3 – date vaginal ring was last in place</a:t>
            </a:r>
          </a:p>
          <a:p>
            <a:pPr lvl="1"/>
            <a:r>
              <a:rPr lang="en-US" dirty="0" smtClean="0">
                <a:cs typeface="Arial" pitchFamily="34" charset="0"/>
              </a:rPr>
              <a:t>Can be per ppt report</a:t>
            </a:r>
          </a:p>
          <a:p>
            <a:pPr lvl="1"/>
            <a:r>
              <a:rPr lang="en-US" dirty="0" smtClean="0">
                <a:cs typeface="Arial" pitchFamily="34" charset="0"/>
              </a:rPr>
              <a:t>Use best estimate if exact day is not known</a:t>
            </a:r>
          </a:p>
          <a:p>
            <a:pPr lvl="1">
              <a:buNone/>
            </a:pPr>
            <a:endParaRPr lang="en-US" dirty="0" smtClean="0">
              <a:cs typeface="Arial" pitchFamily="34" charset="0"/>
            </a:endParaRPr>
          </a:p>
          <a:p>
            <a:r>
              <a:rPr lang="en-US" dirty="0" smtClean="0">
                <a:cs typeface="Arial" pitchFamily="34" charset="0"/>
              </a:rPr>
              <a:t>Unless it is known that this is a permanent discontinuation, go ahead and fax the form at this time (leave item 4 blank)</a:t>
            </a:r>
          </a:p>
          <a:p>
            <a:pPr lvl="1"/>
            <a:r>
              <a:rPr lang="en-US" dirty="0" smtClean="0">
                <a:cs typeface="Arial" pitchFamily="34" charset="0"/>
              </a:rPr>
              <a:t>May also fax in with item 3 blank if needed (hold initiated but cannot obtain date ring last in place)</a:t>
            </a:r>
          </a:p>
          <a:p>
            <a:pPr>
              <a:buNone/>
            </a:pPr>
            <a:endParaRPr lang="en-US" dirty="0" smtClean="0">
              <a:cs typeface="Arial" pitchFamily="34" charset="0"/>
            </a:endParaRPr>
          </a:p>
          <a:p>
            <a:r>
              <a:rPr lang="en-US" dirty="0" smtClean="0">
                <a:cs typeface="Arial" pitchFamily="34" charset="0"/>
              </a:rPr>
              <a:t>Once staff have determined if product use will be resumed or not, complete item 4, initial and date, and re-fax </a:t>
            </a:r>
          </a:p>
        </p:txBody>
      </p:sp>
    </p:spTree>
    <p:extLst>
      <p:ext uri="{BB962C8B-B14F-4D97-AF65-F5344CB8AC3E}">
        <p14:creationId xmlns:p14="http://schemas.microsoft.com/office/powerpoint/2010/main" val="17940454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5558</TotalTime>
  <Words>3025</Words>
  <Application>Microsoft Office PowerPoint</Application>
  <PresentationFormat>On-screen Show (4:3)</PresentationFormat>
  <Paragraphs>253</Paragraphs>
  <Slides>33</Slides>
  <Notes>31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ASPIRE TRAINING  Study Product  Considerations &amp; Accountability for Non-Pharmacy Staff</vt:lpstr>
      <vt:lpstr>Study Product Management Documentation on CRFs:  Ring Collection/Insertion  Product Hold/Discontinuation Log  Training Binder page 327</vt:lpstr>
      <vt:lpstr>PowerPoint Presentation</vt:lpstr>
      <vt:lpstr>Ring Collection/Insertion CRF (RCI-1)</vt:lpstr>
      <vt:lpstr>Ring Collection/Insertion CRF - continued</vt:lpstr>
      <vt:lpstr>Product Hold/Discontinuation Log CRF (PH-1) </vt:lpstr>
      <vt:lpstr>Product Hold/Discontinuation Log CRF (PH-1) </vt:lpstr>
      <vt:lpstr>Product Hold/Discontinuation Log CRF, cont’d</vt:lpstr>
      <vt:lpstr>Product Hold/Discontinuation Log CRF, cont’d</vt:lpstr>
      <vt:lpstr>Product Hold/Discontinuation Log CRF, cont’d </vt:lpstr>
      <vt:lpstr>Product Hold/Discontinuation Log CRF, con’t </vt:lpstr>
      <vt:lpstr>Clinic Study Product Accountability</vt:lpstr>
      <vt:lpstr>Study Product Accountability- Clinic</vt:lpstr>
      <vt:lpstr>MTN-020 Clinic Study Product Accountability Log</vt:lpstr>
      <vt:lpstr>MTN-020 Clinic Study Product Accountability Log Cover Page</vt:lpstr>
      <vt:lpstr>Study Product During Follow-Up –  Vaginal Ring Request Slip</vt:lpstr>
      <vt:lpstr>MTN-020 VAGINAL RING REQUEST SLIP</vt:lpstr>
      <vt:lpstr>MTN-020 Vaginal Ring Request Slip</vt:lpstr>
      <vt:lpstr>MTN-020 Vaginal Ring Request Slip</vt:lpstr>
      <vt:lpstr>MTN-020 Vaginal Ring Request Slip – con’t</vt:lpstr>
      <vt:lpstr>MTN-020 Vaginal Ring Request Slip  -  Error Corrections Once Form is Separated</vt:lpstr>
      <vt:lpstr>Vaginal Ring Use Duration Guidelines</vt:lpstr>
      <vt:lpstr>Vaginal Ring Use Duration</vt:lpstr>
      <vt:lpstr>Minimum Procedures for VR dispensation: </vt:lpstr>
      <vt:lpstr>Equivalent Timeframes</vt:lpstr>
      <vt:lpstr>Provision of &gt;2 VRs</vt:lpstr>
      <vt:lpstr>Visit Windows and  Product Use Duration</vt:lpstr>
      <vt:lpstr>Options for Re-Supplying Product</vt:lpstr>
      <vt:lpstr>The visit is incomplete and the participant can’t stay… what to do with the study product? </vt:lpstr>
      <vt:lpstr>VR Considerations  When All Required Procedures Not Done on 1 Day</vt:lpstr>
      <vt:lpstr>If safety testing cannot be completed during first part of split visit:</vt:lpstr>
      <vt:lpstr>VR Considerations –  Missed  Visits</vt:lpstr>
      <vt:lpstr>Study Product Scenarios</vt:lpstr>
    </vt:vector>
  </TitlesOfParts>
  <Company>FHI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Schwartz (US - NC)</dc:creator>
  <cp:lastModifiedBy>Kat Richards</cp:lastModifiedBy>
  <cp:revision>613</cp:revision>
  <cp:lastPrinted>2012-06-05T16:47:01Z</cp:lastPrinted>
  <dcterms:created xsi:type="dcterms:W3CDTF">2011-11-21T15:00:15Z</dcterms:created>
  <dcterms:modified xsi:type="dcterms:W3CDTF">2013-01-02T17:16:10Z</dcterms:modified>
</cp:coreProperties>
</file>